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6.xml" ContentType="application/vnd.openxmlformats-officedocument.presentationml.tags+xml"/>
  <Override PartName="/ppt/notesSlides/notesSlide3.xml" ContentType="application/vnd.openxmlformats-officedocument.presentationml.notesSlide+xml"/>
  <Override PartName="/ppt/tags/tag15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6.xml" ContentType="application/vnd.openxmlformats-officedocument.presentationml.notesSlide+xml"/>
  <Override PartName="/ppt/tags/tag16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717" r:id="rId2"/>
    <p:sldMasterId id="2147483726" r:id="rId3"/>
    <p:sldMasterId id="2147483738" r:id="rId4"/>
  </p:sldMasterIdLst>
  <p:notesMasterIdLst>
    <p:notesMasterId r:id="rId15"/>
  </p:notesMasterIdLst>
  <p:handoutMasterIdLst>
    <p:handoutMasterId r:id="rId16"/>
  </p:handoutMasterIdLst>
  <p:sldIdLst>
    <p:sldId id="644" r:id="rId5"/>
    <p:sldId id="645" r:id="rId6"/>
    <p:sldId id="602" r:id="rId7"/>
    <p:sldId id="649" r:id="rId8"/>
    <p:sldId id="646" r:id="rId9"/>
    <p:sldId id="642" r:id="rId10"/>
    <p:sldId id="643" r:id="rId11"/>
    <p:sldId id="647" r:id="rId12"/>
    <p:sldId id="651" r:id="rId13"/>
    <p:sldId id="648" r:id="rId14"/>
  </p:sldIdLst>
  <p:sldSz cx="10691813" cy="7559675"/>
  <p:notesSz cx="6797675" cy="9928225"/>
  <p:custDataLst>
    <p:tags r:id="rId17"/>
  </p:custDataLst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581" userDrawn="1">
          <p15:clr>
            <a:srgbClr val="A4A3A4"/>
          </p15:clr>
        </p15:guide>
        <p15:guide id="5" orient="horz" pos="272" userDrawn="1">
          <p15:clr>
            <a:srgbClr val="A4A3A4"/>
          </p15:clr>
        </p15:guide>
        <p15:guide id="8" pos="260" userDrawn="1">
          <p15:clr>
            <a:srgbClr val="A4A3A4"/>
          </p15:clr>
        </p15:guide>
        <p15:guide id="9" orient="horz" pos="771" userDrawn="1">
          <p15:clr>
            <a:srgbClr val="A4A3A4"/>
          </p15:clr>
        </p15:guide>
        <p15:guide id="10" orient="horz" pos="1066" userDrawn="1">
          <p15:clr>
            <a:srgbClr val="A4A3A4"/>
          </p15:clr>
        </p15:guide>
        <p15:guide id="12" pos="6475" userDrawn="1">
          <p15:clr>
            <a:srgbClr val="A4A3A4"/>
          </p15:clr>
        </p15:guide>
        <p15:guide id="13" orient="horz" pos="4399" userDrawn="1">
          <p15:clr>
            <a:srgbClr val="A4A3A4"/>
          </p15:clr>
        </p15:guide>
        <p15:guide id="14" pos="3322" userDrawn="1">
          <p15:clr>
            <a:srgbClr val="A4A3A4"/>
          </p15:clr>
        </p15:guide>
        <p15:guide id="15" pos="3413" userDrawn="1">
          <p15:clr>
            <a:srgbClr val="A4A3A4"/>
          </p15:clr>
        </p15:guide>
        <p15:guide id="17" orient="horz" pos="41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8A2E"/>
    <a:srgbClr val="72C7E7"/>
    <a:srgbClr val="81BC00"/>
    <a:srgbClr val="9DD8EE"/>
    <a:srgbClr val="BFE7F7"/>
    <a:srgbClr val="8ED2EC"/>
    <a:srgbClr val="EBCDC7"/>
    <a:srgbClr val="DCF1F9"/>
    <a:srgbClr val="8C8C8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86" y="84"/>
      </p:cViewPr>
      <p:guideLst>
        <p:guide orient="horz" pos="4581"/>
        <p:guide orient="horz" pos="272"/>
        <p:guide pos="260"/>
        <p:guide orient="horz" pos="771"/>
        <p:guide orient="horz" pos="1066"/>
        <p:guide pos="6475"/>
        <p:guide orient="horz" pos="4399"/>
        <p:guide pos="3322"/>
        <p:guide pos="3413"/>
        <p:guide orient="horz" pos="4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4AD4A328-E64F-D849-ADC2-C57786FF86FA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C3E0A484-1BA5-4F46-8DB7-AA0B251E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5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BA5BBE4-AEA3-489A-A28E-0C2FAF2506E3}" type="datetimeFigureOut">
              <a:rPr lang="en-US" smtClean="0"/>
              <a:pPr/>
              <a:t>3/16/2016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C0F4A2C8-6C88-4E71-83EE-698B9D4FE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25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s-ES_tradnl" smtClean="0"/>
              <a:pPr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7619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81DC20-8860-49F4-9C5F-13324FFA8B25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3847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275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779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81DC20-8860-49F4-9C5F-13324FFA8B25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746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81DC20-8860-49F4-9C5F-13324FFA8B25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247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8820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6613" y="768350"/>
            <a:ext cx="54260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859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emf"/><Relationship Id="rId2" Type="http://schemas.openxmlformats.org/officeDocument/2006/relationships/tags" Target="../tags/tag4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2.png"/><Relationship Id="rId2" Type="http://schemas.openxmlformats.org/officeDocument/2006/relationships/tags" Target="../tags/tag4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emf"/><Relationship Id="rId2" Type="http://schemas.openxmlformats.org/officeDocument/2006/relationships/tags" Target="../tags/tag5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emf"/><Relationship Id="rId2" Type="http://schemas.openxmlformats.org/officeDocument/2006/relationships/tags" Target="../tags/tag5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1.emf"/><Relationship Id="rId2" Type="http://schemas.openxmlformats.org/officeDocument/2006/relationships/tags" Target="../tags/tag9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2.png"/><Relationship Id="rId2" Type="http://schemas.openxmlformats.org/officeDocument/2006/relationships/tags" Target="../tags/tag9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1.emf"/><Relationship Id="rId2" Type="http://schemas.openxmlformats.org/officeDocument/2006/relationships/tags" Target="../tags/tag9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1.emf"/><Relationship Id="rId2" Type="http://schemas.openxmlformats.org/officeDocument/2006/relationships/tags" Target="../tags/tag10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1.emf"/><Relationship Id="rId2" Type="http://schemas.openxmlformats.org/officeDocument/2006/relationships/tags" Target="../tags/tag14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1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1.emf"/><Relationship Id="rId2" Type="http://schemas.openxmlformats.org/officeDocument/2006/relationships/tags" Target="../tags/tag15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1.emf"/><Relationship Id="rId2" Type="http://schemas.openxmlformats.org/officeDocument/2006/relationships/tags" Target="../tags/tag15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0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2761" y="439234"/>
            <a:ext cx="9846301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4348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65" y="439233"/>
            <a:ext cx="8003768" cy="6458973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238" b="0">
                <a:solidFill>
                  <a:schemeClr val="bg1"/>
                </a:solidFill>
              </a:defRPr>
            </a:lvl2pPr>
            <a:lvl3pPr marL="300110" indent="-300110">
              <a:buFont typeface="Arial" pitchFamily="34" charset="0"/>
              <a:buChar char="•"/>
              <a:defRPr sz="3238" b="0">
                <a:solidFill>
                  <a:schemeClr val="bg1"/>
                </a:solidFill>
              </a:defRPr>
            </a:lvl3pPr>
            <a:lvl4pPr>
              <a:defRPr sz="3238" b="0">
                <a:solidFill>
                  <a:schemeClr val="bg1"/>
                </a:solidFill>
              </a:defRPr>
            </a:lvl4pPr>
            <a:lvl5pPr>
              <a:defRPr sz="323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330661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65" y="439233"/>
            <a:ext cx="8003768" cy="6458973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238" b="0">
                <a:solidFill>
                  <a:schemeClr val="bg1"/>
                </a:solidFill>
              </a:defRPr>
            </a:lvl2pPr>
            <a:lvl3pPr marL="300110" indent="-300110">
              <a:buFont typeface="Arial" pitchFamily="34" charset="0"/>
              <a:buChar char="•"/>
              <a:defRPr sz="3238" b="0">
                <a:solidFill>
                  <a:schemeClr val="bg1"/>
                </a:solidFill>
              </a:defRPr>
            </a:lvl3pPr>
            <a:lvl4pPr>
              <a:defRPr sz="3238" b="0">
                <a:solidFill>
                  <a:schemeClr val="bg1"/>
                </a:solidFill>
              </a:defRPr>
            </a:lvl4pPr>
            <a:lvl5pPr>
              <a:defRPr sz="323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243797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ey Statement Slide 3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65" y="439233"/>
            <a:ext cx="8003768" cy="6458973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238" b="0">
                <a:solidFill>
                  <a:schemeClr val="bg1"/>
                </a:solidFill>
              </a:defRPr>
            </a:lvl2pPr>
            <a:lvl3pPr marL="300110" indent="-300110">
              <a:buFont typeface="Arial" pitchFamily="34" charset="0"/>
              <a:buChar char="•"/>
              <a:defRPr sz="3238" b="0">
                <a:solidFill>
                  <a:schemeClr val="bg1"/>
                </a:solidFill>
              </a:defRPr>
            </a:lvl3pPr>
            <a:lvl4pPr>
              <a:defRPr sz="3238" b="0">
                <a:solidFill>
                  <a:schemeClr val="bg1"/>
                </a:solidFill>
              </a:defRPr>
            </a:lvl4pPr>
            <a:lvl5pPr>
              <a:defRPr sz="323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614672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98" y="1972496"/>
            <a:ext cx="9810083" cy="738664"/>
          </a:xfrm>
        </p:spPr>
        <p:txBody>
          <a:bodyPr wrap="square" anchor="b">
            <a:spAutoFit/>
          </a:bodyPr>
          <a:lstStyle>
            <a:lvl1pPr algn="l">
              <a:defRPr sz="48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068" y="2713047"/>
            <a:ext cx="9810110" cy="738664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33048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8098" y="1972496"/>
            <a:ext cx="9810083" cy="738664"/>
          </a:xfrm>
        </p:spPr>
        <p:txBody>
          <a:bodyPr wrap="square" anchor="b">
            <a:spAutoFit/>
          </a:bodyPr>
          <a:lstStyle>
            <a:lvl1pPr algn="l">
              <a:defRPr sz="48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068" y="2713047"/>
            <a:ext cx="9810110" cy="738664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636325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8098" y="1972496"/>
            <a:ext cx="9810083" cy="738664"/>
          </a:xfrm>
        </p:spPr>
        <p:txBody>
          <a:bodyPr wrap="square" anchor="b">
            <a:spAutoFit/>
          </a:bodyPr>
          <a:lstStyle>
            <a:lvl1pPr algn="l">
              <a:defRPr sz="48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068" y="2713047"/>
            <a:ext cx="9810110" cy="738664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835840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3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8098" y="1879956"/>
            <a:ext cx="9810083" cy="831204"/>
          </a:xfrm>
        </p:spPr>
        <p:txBody>
          <a:bodyPr wrap="square" anchor="b">
            <a:spAutoFit/>
          </a:bodyPr>
          <a:lstStyle>
            <a:lvl1pPr algn="l">
              <a:defRPr sz="5289" b="0" cap="none" baseline="0">
                <a:solidFill>
                  <a:schemeClr val="accent3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068" y="2713047"/>
            <a:ext cx="9810110" cy="831204"/>
          </a:xfrm>
        </p:spPr>
        <p:txBody>
          <a:bodyPr wrap="square">
            <a:spAutoFit/>
          </a:bodyPr>
          <a:lstStyle>
            <a:lvl1pPr marL="0" indent="0">
              <a:buNone/>
              <a:defRPr sz="5289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66403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D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itorD_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0" y="3499200"/>
            <a:ext cx="2012081" cy="84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1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TT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itorD_V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00" y="3923070"/>
            <a:ext cx="2012081" cy="4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30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09176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3961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97" y="1998413"/>
            <a:ext cx="3039887" cy="928590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200" y="4803551"/>
            <a:ext cx="3050493" cy="115583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535" y="2935672"/>
            <a:ext cx="3036304" cy="1873053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619627" y="0"/>
            <a:ext cx="7072189" cy="75596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icon</a:t>
            </a:r>
            <a:r>
              <a:rPr lang="es-ES_tradnl" dirty="0" smtClean="0"/>
              <a:t> to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picture</a:t>
            </a:r>
            <a:endParaRPr lang="es-ES_tradnl" dirty="0"/>
          </a:p>
        </p:txBody>
      </p:sp>
      <p:pic>
        <p:nvPicPr>
          <p:cNvPr id="7" name="Picture 6" descr="MonitorD_V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12" y="440460"/>
            <a:ext cx="2012081" cy="843358"/>
          </a:xfrm>
          <a:prstGeom prst="rect">
            <a:avLst/>
          </a:prstGeom>
        </p:spPr>
      </p:pic>
      <p:pic>
        <p:nvPicPr>
          <p:cNvPr id="8" name="Picture 7" descr="MonitorD_V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611" y="847748"/>
            <a:ext cx="2012081" cy="4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46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2563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2761" y="439234"/>
            <a:ext cx="9846301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7356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115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14" y="1751"/>
          <a:ext cx="171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0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" y="1751"/>
                        <a:ext cx="171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493577" y="3259867"/>
            <a:ext cx="6398960" cy="13491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>
            <a:noAutofit/>
          </a:bodyPr>
          <a:lstStyle>
            <a:lvl1pPr algn="r">
              <a:defRPr lang="es-ES_tradnl" sz="3454" kern="0" dirty="0">
                <a:solidFill>
                  <a:srgbClr val="3D3935"/>
                </a:solidFill>
                <a:latin typeface="+mj-lt"/>
              </a:defRPr>
            </a:lvl1pPr>
          </a:lstStyle>
          <a:p>
            <a:pPr marL="99377" lvl="0" indent="0" algn="r" defTabSz="493456" eaLnBrk="0" hangingPunc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5000"/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020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92595" y="4609060"/>
            <a:ext cx="4699943" cy="635223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r">
              <a:buNone/>
              <a:defRPr lang="es-ES_tradnl" sz="151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pPr marL="191900" lvl="0" indent="-191900" algn="r" defTabSz="493456">
              <a:lnSpc>
                <a:spcPct val="106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smtClean="0"/>
              <a:t>Click to edit Master subtitle style</a:t>
            </a:r>
            <a:endParaRPr lang="es-ES_tradnl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05" y="525443"/>
            <a:ext cx="1824133" cy="9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00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14" y="1751"/>
          <a:ext cx="171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" y="1751"/>
                        <a:ext cx="171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493577" y="3259867"/>
            <a:ext cx="6398960" cy="13491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>
            <a:noAutofit/>
          </a:bodyPr>
          <a:lstStyle>
            <a:lvl1pPr algn="r">
              <a:defRPr lang="es-ES_tradnl" sz="3454" kern="0" dirty="0">
                <a:solidFill>
                  <a:srgbClr val="D60270"/>
                </a:solidFill>
                <a:latin typeface="+mj-lt"/>
              </a:defRPr>
            </a:lvl1pPr>
          </a:lstStyle>
          <a:p>
            <a:pPr marL="99377" lvl="0" indent="0" algn="r" defTabSz="493456" eaLnBrk="0" hangingPunc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5000"/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020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92595" y="4609060"/>
            <a:ext cx="4699943" cy="635223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r">
              <a:buNone/>
              <a:defRPr lang="es-ES_tradnl" sz="151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pPr marL="191900" lvl="0" indent="-191900" algn="r" defTabSz="493456">
              <a:lnSpc>
                <a:spcPct val="106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smtClean="0"/>
              <a:t>Click to edit Master subtitle style</a:t>
            </a:r>
            <a:endParaRPr lang="es-ES_tradnl" dirty="0"/>
          </a:p>
        </p:txBody>
      </p:sp>
      <p:pic>
        <p:nvPicPr>
          <p:cNvPr id="8" name="Imagen 2" descr="21598-Pantallas11.pdf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05" y="525443"/>
            <a:ext cx="1824133" cy="9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1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pe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8" y="1752"/>
          <a:ext cx="1855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" y="1752"/>
                        <a:ext cx="1855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15339" y="3542352"/>
            <a:ext cx="7461136" cy="474973"/>
          </a:xfrm>
          <a:noFill/>
          <a:ln>
            <a:noFill/>
          </a:ln>
        </p:spPr>
        <p:txBody>
          <a:bodyPr lIns="0" tIns="0" rIns="0" bIns="0" anchor="ctr" anchorCtr="1"/>
          <a:lstStyle>
            <a:lvl1pPr marL="592833" indent="-493456">
              <a:buNone/>
              <a:defRPr lang="es-ES_tradnl" sz="2159" b="1" kern="0" dirty="0" smtClean="0">
                <a:solidFill>
                  <a:srgbClr val="3D39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377" lvl="0" indent="0" algn="ctr" defTabSz="493456" eaLnBrk="0" hangingPunct="0">
              <a:spcBef>
                <a:spcPts val="0"/>
              </a:spcBef>
              <a:buClr>
                <a:schemeClr val="tx2"/>
              </a:buClr>
              <a:buSzPct val="85000"/>
            </a:pPr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5" y="109937"/>
            <a:ext cx="836745" cy="4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0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pe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8" y="1752"/>
          <a:ext cx="1855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" y="1752"/>
                        <a:ext cx="1855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5" y="109937"/>
            <a:ext cx="836745" cy="4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15338" y="3542352"/>
            <a:ext cx="7461137" cy="474973"/>
          </a:xfrm>
          <a:noFill/>
          <a:ln>
            <a:noFill/>
          </a:ln>
        </p:spPr>
        <p:txBody>
          <a:bodyPr lIns="0" tIns="0" rIns="0" bIns="0" anchor="ctr" anchorCtr="1"/>
          <a:lstStyle>
            <a:lvl1pPr marL="592833" indent="-493456">
              <a:buNone/>
              <a:defRPr lang="es-ES_tradnl" sz="2159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377" lvl="0" indent="0" algn="ctr" defTabSz="493456" eaLnBrk="0" hangingPunct="0">
              <a:spcBef>
                <a:spcPts val="0"/>
              </a:spcBef>
              <a:buClr>
                <a:schemeClr val="tx2"/>
              </a:buClr>
              <a:buSzPct val="85000"/>
            </a:pPr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13679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1" y="632837"/>
            <a:ext cx="9233896" cy="323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s-ES_tradn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64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15272142" y="-209990"/>
            <a:ext cx="0" cy="173242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65" name="Line 11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gray">
          <a:xfrm>
            <a:off x="15272142" y="-209989"/>
            <a:ext cx="0" cy="17324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66" name="Line 12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gray">
          <a:xfrm>
            <a:off x="15272142" y="-209990"/>
            <a:ext cx="0" cy="173242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9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1" y="639538"/>
            <a:ext cx="9778552" cy="3169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s-ES_tradn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1" y="1238947"/>
            <a:ext cx="9778552" cy="5715254"/>
          </a:xfrm>
        </p:spPr>
        <p:txBody>
          <a:bodyPr/>
          <a:lstStyle>
            <a:lvl1pPr>
              <a:defRPr>
                <a:solidFill>
                  <a:srgbClr val="403B33"/>
                </a:solidFill>
                <a:latin typeface="Arial" pitchFamily="34" charset="0"/>
              </a:defRPr>
            </a:lvl1pPr>
            <a:lvl2pPr marL="385513" indent="-191900">
              <a:defRPr>
                <a:solidFill>
                  <a:srgbClr val="403B33"/>
                </a:solidFill>
                <a:latin typeface="Arial" pitchFamily="34" charset="0"/>
              </a:defRPr>
            </a:lvl2pPr>
            <a:lvl3pPr marL="582552" indent="-195326">
              <a:defRPr>
                <a:solidFill>
                  <a:srgbClr val="403B33"/>
                </a:solidFill>
                <a:latin typeface="Arial" pitchFamily="34" charset="0"/>
              </a:defRPr>
            </a:lvl3pPr>
            <a:lvl4pPr marL="772739" indent="-190187">
              <a:tabLst>
                <a:tab pos="774452" algn="l"/>
              </a:tabLst>
              <a:defRPr>
                <a:solidFill>
                  <a:srgbClr val="403B33"/>
                </a:solidFill>
                <a:latin typeface="Arial" pitchFamily="34" charset="0"/>
              </a:defRPr>
            </a:lvl4pPr>
            <a:lvl5pPr marL="969778" indent="-195326"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167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93955" y="763485"/>
            <a:ext cx="10103904" cy="3175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513" tIns="50513" rIns="50513" bIns="50513" numCol="1" rtlCol="0" anchor="ctr" anchorCtr="0" compatLnSpc="1">
            <a:prstTxWarp prst="textNoShape">
              <a:avLst/>
            </a:prstTxWarp>
          </a:bodyPr>
          <a:lstStyle/>
          <a:p>
            <a:pPr defTabSz="986912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295" dirty="0" smtClean="0">
              <a:solidFill>
                <a:srgbClr val="403B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0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9704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438070" y="1"/>
            <a:ext cx="6361798" cy="346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51" tIns="45325" rIns="90651" bIns="45325" rtlCol="0" anchor="ctr"/>
          <a:lstStyle/>
          <a:p>
            <a:pPr algn="ctr"/>
            <a:endParaRPr lang="es-ES_tradnl" sz="2267" dirty="0"/>
          </a:p>
        </p:txBody>
      </p:sp>
      <p:pic>
        <p:nvPicPr>
          <p:cNvPr id="19" name="Pictur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4" y="313634"/>
            <a:ext cx="3340035" cy="35553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438070" y="0"/>
            <a:ext cx="6361798" cy="346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63" dirty="0"/>
          </a:p>
        </p:txBody>
      </p:sp>
      <p:pic>
        <p:nvPicPr>
          <p:cNvPr id="21" name="Pictur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4" y="313633"/>
            <a:ext cx="3340034" cy="355531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727097" y="3029111"/>
            <a:ext cx="5666661" cy="274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7097" y="2209633"/>
            <a:ext cx="5666661" cy="7738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727097" y="1270445"/>
            <a:ext cx="5666661" cy="928590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04888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Discl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42" y="2363485"/>
            <a:ext cx="5244532" cy="283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21598-Pantallas11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32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14" y="1751"/>
          <a:ext cx="171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8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" y="1751"/>
                        <a:ext cx="171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493577" y="3259867"/>
            <a:ext cx="6398960" cy="13491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>
            <a:noAutofit/>
          </a:bodyPr>
          <a:lstStyle>
            <a:lvl1pPr algn="r">
              <a:defRPr lang="es-ES_tradnl" sz="3454" kern="0" dirty="0">
                <a:solidFill>
                  <a:srgbClr val="3D3935"/>
                </a:solidFill>
                <a:latin typeface="+mj-lt"/>
              </a:defRPr>
            </a:lvl1pPr>
          </a:lstStyle>
          <a:p>
            <a:pPr marL="99377" lvl="0" indent="0" algn="r" defTabSz="493456" eaLnBrk="0" hangingPunc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5000"/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020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92595" y="4609060"/>
            <a:ext cx="4699943" cy="635223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r">
              <a:buNone/>
              <a:defRPr lang="es-ES_tradnl" sz="151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pPr marL="191900" lvl="0" indent="-191900" algn="r" defTabSz="493456">
              <a:lnSpc>
                <a:spcPct val="106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smtClean="0"/>
              <a:t>Click to edit Master subtitle style</a:t>
            </a:r>
            <a:endParaRPr lang="es-ES_tradnl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05" y="525443"/>
            <a:ext cx="1824133" cy="9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5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14" y="1751"/>
          <a:ext cx="171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2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" y="1751"/>
                        <a:ext cx="171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493577" y="3259867"/>
            <a:ext cx="6398960" cy="13491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>
            <a:noAutofit/>
          </a:bodyPr>
          <a:lstStyle>
            <a:lvl1pPr algn="r">
              <a:defRPr lang="es-ES_tradnl" sz="3454" kern="0" dirty="0">
                <a:solidFill>
                  <a:srgbClr val="D60270"/>
                </a:solidFill>
                <a:latin typeface="+mj-lt"/>
              </a:defRPr>
            </a:lvl1pPr>
          </a:lstStyle>
          <a:p>
            <a:pPr marL="99377" lvl="0" indent="0" algn="r" defTabSz="493456" eaLnBrk="0" hangingPunc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5000"/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020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92595" y="4609060"/>
            <a:ext cx="4699943" cy="635223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r">
              <a:buNone/>
              <a:defRPr lang="es-ES_tradnl" sz="151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pPr marL="191900" lvl="0" indent="-191900" algn="r" defTabSz="493456">
              <a:lnSpc>
                <a:spcPct val="106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smtClean="0"/>
              <a:t>Click to edit Master subtitle style</a:t>
            </a:r>
            <a:endParaRPr lang="es-ES_tradnl" dirty="0"/>
          </a:p>
        </p:txBody>
      </p:sp>
      <p:pic>
        <p:nvPicPr>
          <p:cNvPr id="8" name="Imagen 2" descr="21598-Pantallas11.pdf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05" y="525443"/>
            <a:ext cx="1824133" cy="9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32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pe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8" y="1752"/>
          <a:ext cx="1855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" y="1752"/>
                        <a:ext cx="1855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15339" y="3542352"/>
            <a:ext cx="7461136" cy="474973"/>
          </a:xfrm>
          <a:noFill/>
          <a:ln>
            <a:noFill/>
          </a:ln>
        </p:spPr>
        <p:txBody>
          <a:bodyPr lIns="0" tIns="0" rIns="0" bIns="0" anchor="ctr" anchorCtr="1"/>
          <a:lstStyle>
            <a:lvl1pPr marL="592833" indent="-493456">
              <a:buNone/>
              <a:defRPr lang="es-ES_tradnl" sz="2159" b="1" kern="0" dirty="0" smtClean="0">
                <a:solidFill>
                  <a:srgbClr val="3D39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377" lvl="0" indent="0" algn="ctr" defTabSz="493456" eaLnBrk="0" hangingPunct="0">
              <a:spcBef>
                <a:spcPts val="0"/>
              </a:spcBef>
              <a:buClr>
                <a:schemeClr val="tx2"/>
              </a:buClr>
              <a:buSzPct val="85000"/>
            </a:pPr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5" y="109937"/>
            <a:ext cx="836745" cy="4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pe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8" y="1752"/>
          <a:ext cx="1855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" y="1752"/>
                        <a:ext cx="1855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5" y="109937"/>
            <a:ext cx="836745" cy="4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15338" y="3542352"/>
            <a:ext cx="7461137" cy="474973"/>
          </a:xfrm>
          <a:noFill/>
          <a:ln>
            <a:noFill/>
          </a:ln>
        </p:spPr>
        <p:txBody>
          <a:bodyPr lIns="0" tIns="0" rIns="0" bIns="0" anchor="ctr" anchorCtr="1"/>
          <a:lstStyle>
            <a:lvl1pPr marL="592833" indent="-493456">
              <a:buNone/>
              <a:defRPr lang="es-ES_tradnl" sz="2159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377" lvl="0" indent="0" algn="ctr" defTabSz="493456" eaLnBrk="0" hangingPunct="0">
              <a:spcBef>
                <a:spcPts val="0"/>
              </a:spcBef>
              <a:buClr>
                <a:schemeClr val="tx2"/>
              </a:buClr>
              <a:buSzPct val="85000"/>
            </a:pPr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0871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1" y="632837"/>
            <a:ext cx="9233896" cy="323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s-ES_tradn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64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15272142" y="-209990"/>
            <a:ext cx="0" cy="173242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65" name="Line 11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gray">
          <a:xfrm>
            <a:off x="15272142" y="-209989"/>
            <a:ext cx="0" cy="17324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66" name="Line 12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gray">
          <a:xfrm>
            <a:off x="15272142" y="-209990"/>
            <a:ext cx="0" cy="173242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2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1" y="639538"/>
            <a:ext cx="9778552" cy="3169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s-ES_tradn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1" y="1238947"/>
            <a:ext cx="9778552" cy="5715254"/>
          </a:xfrm>
        </p:spPr>
        <p:txBody>
          <a:bodyPr/>
          <a:lstStyle>
            <a:lvl1pPr>
              <a:defRPr>
                <a:solidFill>
                  <a:srgbClr val="403B33"/>
                </a:solidFill>
                <a:latin typeface="Arial" pitchFamily="34" charset="0"/>
              </a:defRPr>
            </a:lvl1pPr>
            <a:lvl2pPr marL="385513" indent="-191900">
              <a:defRPr>
                <a:solidFill>
                  <a:srgbClr val="403B33"/>
                </a:solidFill>
                <a:latin typeface="Arial" pitchFamily="34" charset="0"/>
              </a:defRPr>
            </a:lvl2pPr>
            <a:lvl3pPr marL="582552" indent="-195326">
              <a:defRPr>
                <a:solidFill>
                  <a:srgbClr val="403B33"/>
                </a:solidFill>
                <a:latin typeface="Arial" pitchFamily="34" charset="0"/>
              </a:defRPr>
            </a:lvl3pPr>
            <a:lvl4pPr marL="772739" indent="-190187">
              <a:tabLst>
                <a:tab pos="774452" algn="l"/>
              </a:tabLst>
              <a:defRPr>
                <a:solidFill>
                  <a:srgbClr val="403B33"/>
                </a:solidFill>
                <a:latin typeface="Arial" pitchFamily="34" charset="0"/>
              </a:defRPr>
            </a:lvl4pPr>
            <a:lvl5pPr marL="969778" indent="-195326"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300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93955" y="763485"/>
            <a:ext cx="10103904" cy="3175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513" tIns="50513" rIns="50513" bIns="50513" numCol="1" rtlCol="0" anchor="ctr" anchorCtr="0" compatLnSpc="1">
            <a:prstTxWarp prst="textNoShape">
              <a:avLst/>
            </a:prstTxWarp>
          </a:bodyPr>
          <a:lstStyle/>
          <a:p>
            <a:pPr defTabSz="986912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295" dirty="0" smtClean="0">
              <a:solidFill>
                <a:srgbClr val="403B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1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Discl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42" y="2363485"/>
            <a:ext cx="5244532" cy="283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21598-Pantallas11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78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15272142" y="-209990"/>
            <a:ext cx="0" cy="173242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65" name="Line 11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gray">
          <a:xfrm>
            <a:off x="15272142" y="-209989"/>
            <a:ext cx="0" cy="17324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66" name="Line 12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gray">
          <a:xfrm>
            <a:off x="15272142" y="-209990"/>
            <a:ext cx="0" cy="173242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5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96" y="1998413"/>
            <a:ext cx="3039887" cy="928590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99" y="4803550"/>
            <a:ext cx="3050493" cy="115583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535" y="2935671"/>
            <a:ext cx="3036304" cy="187305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619627" y="0"/>
            <a:ext cx="7072189" cy="7559675"/>
          </a:xfrm>
          <a:prstGeom prst="rect">
            <a:avLst/>
          </a:prstGeo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icon</a:t>
            </a:r>
            <a:r>
              <a:rPr lang="es-ES_tradnl" dirty="0" smtClean="0"/>
              <a:t> to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picture</a:t>
            </a:r>
            <a:endParaRPr lang="es-ES_tradnl" dirty="0"/>
          </a:p>
        </p:txBody>
      </p:sp>
      <p:pic>
        <p:nvPicPr>
          <p:cNvPr id="7" name="Picture 6" descr="MonitorD_V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611" y="847748"/>
            <a:ext cx="2012081" cy="4360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469" y="691011"/>
            <a:ext cx="8894424" cy="316946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611440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14" y="1751"/>
          <a:ext cx="171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7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" y="1751"/>
                        <a:ext cx="171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493577" y="3259867"/>
            <a:ext cx="6398960" cy="13491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>
            <a:noAutofit/>
          </a:bodyPr>
          <a:lstStyle>
            <a:lvl1pPr algn="r">
              <a:defRPr lang="es-ES_tradnl" sz="3454" kern="0" dirty="0">
                <a:solidFill>
                  <a:srgbClr val="3D3935"/>
                </a:solidFill>
                <a:latin typeface="+mj-lt"/>
              </a:defRPr>
            </a:lvl1pPr>
          </a:lstStyle>
          <a:p>
            <a:pPr marL="99377" lvl="0" indent="0" algn="r" defTabSz="493456" eaLnBrk="0" hangingPunc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5000"/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020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92595" y="4609060"/>
            <a:ext cx="4699943" cy="635223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r">
              <a:buNone/>
              <a:defRPr lang="es-ES_tradnl" sz="151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pPr marL="191900" lvl="0" indent="-191900" algn="r" defTabSz="493456">
              <a:lnSpc>
                <a:spcPct val="106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smtClean="0"/>
              <a:t>Click to edit Master subtitle style</a:t>
            </a:r>
            <a:endParaRPr lang="es-ES_tradnl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05" y="525443"/>
            <a:ext cx="1824133" cy="9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 r="7284"/>
          <a:stretch/>
        </p:blipFill>
        <p:spPr bwMode="auto">
          <a:xfrm>
            <a:off x="0" y="6551720"/>
            <a:ext cx="3931828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7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14" y="1751"/>
          <a:ext cx="171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1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" y="1751"/>
                        <a:ext cx="171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493577" y="3259867"/>
            <a:ext cx="6398960" cy="13491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>
            <a:noAutofit/>
          </a:bodyPr>
          <a:lstStyle>
            <a:lvl1pPr algn="r">
              <a:defRPr lang="es-ES_tradnl" sz="3454" kern="0" dirty="0">
                <a:solidFill>
                  <a:srgbClr val="D60270"/>
                </a:solidFill>
                <a:latin typeface="+mj-lt"/>
              </a:defRPr>
            </a:lvl1pPr>
          </a:lstStyle>
          <a:p>
            <a:pPr marL="99377" lvl="0" indent="0" algn="r" defTabSz="493456" eaLnBrk="0" hangingPunc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5000"/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020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92595" y="4609060"/>
            <a:ext cx="4699943" cy="635223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r">
              <a:buNone/>
              <a:defRPr lang="es-ES_tradnl" sz="151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Calibri" panose="020F0502020204030204" pitchFamily="34" charset="0"/>
              </a:defRPr>
            </a:lvl1pPr>
          </a:lstStyle>
          <a:p>
            <a:pPr marL="191900" lvl="0" indent="-191900" algn="r" defTabSz="493456">
              <a:lnSpc>
                <a:spcPct val="106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smtClean="0"/>
              <a:t>Click to edit Master subtitle style</a:t>
            </a:r>
            <a:endParaRPr lang="es-ES_tradnl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05" y="525443"/>
            <a:ext cx="1824133" cy="9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 r="7284"/>
          <a:stretch/>
        </p:blipFill>
        <p:spPr bwMode="auto">
          <a:xfrm>
            <a:off x="0" y="6551720"/>
            <a:ext cx="3931828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25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pe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8" y="1752"/>
          <a:ext cx="1855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" y="1752"/>
                        <a:ext cx="1855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15339" y="3542352"/>
            <a:ext cx="7461136" cy="474973"/>
          </a:xfrm>
          <a:noFill/>
          <a:ln>
            <a:noFill/>
          </a:ln>
        </p:spPr>
        <p:txBody>
          <a:bodyPr lIns="0" tIns="0" rIns="0" bIns="0" anchor="ctr" anchorCtr="1"/>
          <a:lstStyle>
            <a:lvl1pPr marL="592833" indent="-493456">
              <a:buNone/>
              <a:defRPr lang="es-ES_tradnl" sz="2159" b="1" kern="0" dirty="0" smtClean="0">
                <a:solidFill>
                  <a:srgbClr val="3D39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377" lvl="0" indent="0" algn="ctr" defTabSz="493456" eaLnBrk="0" hangingPunct="0">
              <a:spcBef>
                <a:spcPts val="0"/>
              </a:spcBef>
              <a:buClr>
                <a:schemeClr val="tx2"/>
              </a:buClr>
              <a:buSzPct val="85000"/>
            </a:pPr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5" y="109937"/>
            <a:ext cx="836745" cy="4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 r="7284"/>
          <a:stretch/>
        </p:blipFill>
        <p:spPr bwMode="auto">
          <a:xfrm>
            <a:off x="0" y="6551720"/>
            <a:ext cx="3931828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32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pe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8" y="1752"/>
          <a:ext cx="1855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" y="1752"/>
                        <a:ext cx="1855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5" y="109937"/>
            <a:ext cx="836745" cy="4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15338" y="3542352"/>
            <a:ext cx="7461137" cy="474973"/>
          </a:xfrm>
          <a:noFill/>
          <a:ln>
            <a:noFill/>
          </a:ln>
        </p:spPr>
        <p:txBody>
          <a:bodyPr lIns="0" tIns="0" rIns="0" bIns="0" anchor="ctr" anchorCtr="1"/>
          <a:lstStyle>
            <a:lvl1pPr marL="592833" indent="-493456">
              <a:buNone/>
              <a:defRPr lang="es-ES_tradnl" sz="2159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377" lvl="0" indent="0" algn="ctr" defTabSz="493456" eaLnBrk="0" hangingPunct="0">
              <a:spcBef>
                <a:spcPts val="0"/>
              </a:spcBef>
              <a:buClr>
                <a:schemeClr val="tx2"/>
              </a:buClr>
              <a:buSzPct val="85000"/>
            </a:pPr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pic>
        <p:nvPicPr>
          <p:cNvPr id="10" name="Imagen 2" descr="21598-Pantallas11.pd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 r="7284"/>
          <a:stretch/>
        </p:blipFill>
        <p:spPr bwMode="auto">
          <a:xfrm>
            <a:off x="0" y="6551720"/>
            <a:ext cx="3931828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02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1" y="632837"/>
            <a:ext cx="9233896" cy="323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s-ES_tradn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64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15272142" y="-209990"/>
            <a:ext cx="0" cy="173242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65" name="Line 11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gray">
          <a:xfrm>
            <a:off x="15272142" y="-209989"/>
            <a:ext cx="0" cy="17324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66" name="Line 12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gray">
          <a:xfrm>
            <a:off x="15272142" y="-209990"/>
            <a:ext cx="0" cy="173242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986912" fontAlgn="base">
              <a:spcBef>
                <a:spcPts val="49"/>
              </a:spcBef>
              <a:spcAft>
                <a:spcPct val="0"/>
              </a:spcAft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3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1" y="639538"/>
            <a:ext cx="9778552" cy="3169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s-ES_tradn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1" y="1238947"/>
            <a:ext cx="9778552" cy="5715254"/>
          </a:xfrm>
        </p:spPr>
        <p:txBody>
          <a:bodyPr/>
          <a:lstStyle>
            <a:lvl1pPr>
              <a:defRPr>
                <a:solidFill>
                  <a:srgbClr val="403B33"/>
                </a:solidFill>
                <a:latin typeface="Arial" pitchFamily="34" charset="0"/>
              </a:defRPr>
            </a:lvl1pPr>
            <a:lvl2pPr marL="385513" indent="-191900">
              <a:defRPr>
                <a:solidFill>
                  <a:srgbClr val="403B33"/>
                </a:solidFill>
                <a:latin typeface="Arial" pitchFamily="34" charset="0"/>
              </a:defRPr>
            </a:lvl2pPr>
            <a:lvl3pPr marL="582552" indent="-195326">
              <a:defRPr>
                <a:solidFill>
                  <a:srgbClr val="403B33"/>
                </a:solidFill>
                <a:latin typeface="Arial" pitchFamily="34" charset="0"/>
              </a:defRPr>
            </a:lvl3pPr>
            <a:lvl4pPr marL="772739" indent="-190187">
              <a:tabLst>
                <a:tab pos="774452" algn="l"/>
              </a:tabLst>
              <a:defRPr>
                <a:solidFill>
                  <a:srgbClr val="403B33"/>
                </a:solidFill>
                <a:latin typeface="Arial" pitchFamily="34" charset="0"/>
              </a:defRPr>
            </a:lvl4pPr>
            <a:lvl5pPr marL="969778" indent="-195326"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292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93955" y="763485"/>
            <a:ext cx="10103904" cy="3175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513" tIns="50513" rIns="50513" bIns="50513" numCol="1" rtlCol="0" anchor="ctr" anchorCtr="0" compatLnSpc="1">
            <a:prstTxWarp prst="textNoShape">
              <a:avLst/>
            </a:prstTxWarp>
          </a:bodyPr>
          <a:lstStyle/>
          <a:p>
            <a:pPr defTabSz="986912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295" dirty="0" smtClean="0">
              <a:solidFill>
                <a:srgbClr val="403B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4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Discl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42" y="2363485"/>
            <a:ext cx="5244532" cy="283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21598-Pantallas11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 r="7284"/>
          <a:stretch/>
        </p:blipFill>
        <p:spPr bwMode="auto">
          <a:xfrm>
            <a:off x="0" y="6551720"/>
            <a:ext cx="3931828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72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/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s-ES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fld id="{1899AD7B-4A0A-4DA5-9643-8F8B1375607D}" type="slidenum">
              <a:rPr lang="es-ES" sz="1187" smtClean="0">
                <a:solidFill>
                  <a:srgbClr val="403B33"/>
                </a:solidFill>
                <a:cs typeface="Arial" charset="0"/>
              </a:rPr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sz="1187">
              <a:solidFill>
                <a:srgbClr val="403B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7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T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7341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" y="317"/>
            <a:ext cx="10689051" cy="7560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8070" y="1"/>
            <a:ext cx="6361798" cy="346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51" tIns="45325" rIns="90651" bIns="45325" rtlCol="0" anchor="ctr"/>
          <a:lstStyle/>
          <a:p>
            <a:pPr algn="ctr"/>
            <a:endParaRPr lang="es-ES_tradnl" sz="2267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4" y="313634"/>
            <a:ext cx="3340035" cy="3555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08573" y="0"/>
            <a:ext cx="6361798" cy="346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63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97" y="3029111"/>
            <a:ext cx="5666661" cy="274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7097" y="2209633"/>
            <a:ext cx="5666661" cy="7738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27097" y="1270445"/>
            <a:ext cx="5666661" cy="928590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4" y="313633"/>
            <a:ext cx="3340034" cy="3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33566" y="1896920"/>
            <a:ext cx="9807844" cy="5001285"/>
          </a:xfrm>
        </p:spPr>
        <p:txBody>
          <a:bodyPr/>
          <a:lstStyle>
            <a:lvl1pPr marL="0" indent="0" algn="l">
              <a:buNone/>
              <a:defRPr/>
            </a:lvl1pPr>
            <a:lvl2pPr marL="291436" indent="-291436">
              <a:buFont typeface="Arial" pitchFamily="34" charset="0"/>
              <a:buChar char="•"/>
              <a:defRPr/>
            </a:lvl2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2761" y="439234"/>
            <a:ext cx="9846301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19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2761" y="439234"/>
            <a:ext cx="9846301" cy="276999"/>
          </a:xfrm>
        </p:spPr>
        <p:txBody>
          <a:bodyPr>
            <a:sp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2761" y="863339"/>
            <a:ext cx="9846301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68262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860359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51" tIns="45325" rIns="90651" bIns="45325" rtlCol="0" anchor="ctr"/>
          <a:lstStyle/>
          <a:p>
            <a:pPr algn="ctr"/>
            <a:endParaRPr lang="es-ES_tradnl" sz="22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62" y="1894656"/>
            <a:ext cx="9807844" cy="4790650"/>
          </a:xfrm>
        </p:spPr>
        <p:txBody>
          <a:bodyPr>
            <a:noAutofit/>
          </a:bodyPr>
          <a:lstStyle>
            <a:lvl1pPr marL="0" indent="0">
              <a:spcBef>
                <a:spcPts val="1966"/>
              </a:spcBef>
              <a:spcAft>
                <a:spcPts val="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293172" indent="-293172">
              <a:spcBef>
                <a:spcPts val="655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1600" b="0">
                <a:solidFill>
                  <a:schemeClr val="tx2"/>
                </a:solidFill>
              </a:defRPr>
            </a:lvl2pPr>
            <a:lvl3pPr marL="300110" indent="-300110">
              <a:spcBef>
                <a:spcPts val="655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solidFill>
                  <a:schemeClr val="tx2"/>
                </a:solidFill>
              </a:defRPr>
            </a:lvl3pPr>
            <a:lvl4pPr>
              <a:spcBef>
                <a:spcPts val="655"/>
              </a:spcBef>
              <a:spcAft>
                <a:spcPts val="0"/>
              </a:spcAft>
              <a:buFont typeface="Arial" pitchFamily="34" charset="0"/>
              <a:buChar char="−"/>
              <a:defRPr sz="1600" b="0">
                <a:solidFill>
                  <a:schemeClr val="tx2"/>
                </a:solidFill>
              </a:defRPr>
            </a:lvl4pPr>
            <a:lvl5pPr marL="881250" indent="-291436">
              <a:spcBef>
                <a:spcPts val="655"/>
              </a:spcBef>
              <a:spcAft>
                <a:spcPts val="0"/>
              </a:spcAft>
              <a:buFont typeface="Arial" pitchFamily="34" charset="0"/>
              <a:buChar char="−"/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03573" y="0"/>
            <a:ext cx="2088244" cy="75596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icon</a:t>
            </a:r>
            <a:r>
              <a:rPr lang="es-ES_tradnl" dirty="0" smtClean="0"/>
              <a:t> to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picture</a:t>
            </a:r>
            <a:endParaRPr lang="es-ES_tradnl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2761" y="439234"/>
            <a:ext cx="9846301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9996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65" y="439233"/>
            <a:ext cx="8003768" cy="6458973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238" b="0">
                <a:solidFill>
                  <a:schemeClr val="bg1"/>
                </a:solidFill>
              </a:defRPr>
            </a:lvl2pPr>
            <a:lvl3pPr marL="300110" indent="-300110">
              <a:buFont typeface="Arial" pitchFamily="34" charset="0"/>
              <a:buChar char="•"/>
              <a:defRPr sz="3238" b="0">
                <a:solidFill>
                  <a:schemeClr val="bg1"/>
                </a:solidFill>
              </a:defRPr>
            </a:lvl3pPr>
            <a:lvl4pPr>
              <a:defRPr sz="3238" b="0">
                <a:solidFill>
                  <a:schemeClr val="bg1"/>
                </a:solidFill>
              </a:defRPr>
            </a:lvl4pPr>
            <a:lvl5pPr>
              <a:defRPr sz="323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089097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tags" Target="../tags/tag21.xml"/><Relationship Id="rId39" Type="http://schemas.openxmlformats.org/officeDocument/2006/relationships/tags" Target="../tags/tag34.xml"/><Relationship Id="rId21" Type="http://schemas.openxmlformats.org/officeDocument/2006/relationships/tags" Target="../tags/tag16.xml"/><Relationship Id="rId34" Type="http://schemas.openxmlformats.org/officeDocument/2006/relationships/tags" Target="../tags/tag29.xml"/><Relationship Id="rId42" Type="http://schemas.openxmlformats.org/officeDocument/2006/relationships/tags" Target="../tags/tag37.xml"/><Relationship Id="rId47" Type="http://schemas.openxmlformats.org/officeDocument/2006/relationships/tags" Target="../tags/tag42.xml"/><Relationship Id="rId50" Type="http://schemas.openxmlformats.org/officeDocument/2006/relationships/tags" Target="../tags/tag45.xml"/><Relationship Id="rId55" Type="http://schemas.openxmlformats.org/officeDocument/2006/relationships/image" Target="../media/image10.png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33" Type="http://schemas.openxmlformats.org/officeDocument/2006/relationships/tags" Target="../tags/tag28.xml"/><Relationship Id="rId38" Type="http://schemas.openxmlformats.org/officeDocument/2006/relationships/tags" Target="../tags/tag33.xml"/><Relationship Id="rId46" Type="http://schemas.openxmlformats.org/officeDocument/2006/relationships/tags" Target="../tags/tag41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29" Type="http://schemas.openxmlformats.org/officeDocument/2006/relationships/tags" Target="../tags/tag24.xml"/><Relationship Id="rId41" Type="http://schemas.openxmlformats.org/officeDocument/2006/relationships/tags" Target="../tags/tag36.xml"/><Relationship Id="rId54" Type="http://schemas.openxmlformats.org/officeDocument/2006/relationships/image" Target="../media/image9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32" Type="http://schemas.openxmlformats.org/officeDocument/2006/relationships/tags" Target="../tags/tag27.xml"/><Relationship Id="rId37" Type="http://schemas.openxmlformats.org/officeDocument/2006/relationships/tags" Target="../tags/tag32.xml"/><Relationship Id="rId40" Type="http://schemas.openxmlformats.org/officeDocument/2006/relationships/tags" Target="../tags/tag35.xml"/><Relationship Id="rId45" Type="http://schemas.openxmlformats.org/officeDocument/2006/relationships/tags" Target="../tags/tag40.xml"/><Relationship Id="rId53" Type="http://schemas.openxmlformats.org/officeDocument/2006/relationships/oleObject" Target="../embeddings/oleObject6.bin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tags" Target="../tags/tag23.xml"/><Relationship Id="rId36" Type="http://schemas.openxmlformats.org/officeDocument/2006/relationships/tags" Target="../tags/tag31.xml"/><Relationship Id="rId49" Type="http://schemas.openxmlformats.org/officeDocument/2006/relationships/tags" Target="../tags/tag44.xml"/><Relationship Id="rId10" Type="http://schemas.openxmlformats.org/officeDocument/2006/relationships/vmlDrawing" Target="../drawings/vmlDrawing5.vml"/><Relationship Id="rId19" Type="http://schemas.openxmlformats.org/officeDocument/2006/relationships/tags" Target="../tags/tag14.xml"/><Relationship Id="rId31" Type="http://schemas.openxmlformats.org/officeDocument/2006/relationships/tags" Target="../tags/tag26.xml"/><Relationship Id="rId44" Type="http://schemas.openxmlformats.org/officeDocument/2006/relationships/tags" Target="../tags/tag39.xml"/><Relationship Id="rId52" Type="http://schemas.openxmlformats.org/officeDocument/2006/relationships/tags" Target="../tags/tag4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tags" Target="../tags/tag22.xml"/><Relationship Id="rId30" Type="http://schemas.openxmlformats.org/officeDocument/2006/relationships/tags" Target="../tags/tag25.xml"/><Relationship Id="rId35" Type="http://schemas.openxmlformats.org/officeDocument/2006/relationships/tags" Target="../tags/tag30.xml"/><Relationship Id="rId43" Type="http://schemas.openxmlformats.org/officeDocument/2006/relationships/tags" Target="../tags/tag38.xml"/><Relationship Id="rId48" Type="http://schemas.openxmlformats.org/officeDocument/2006/relationships/tags" Target="../tags/tag43.xml"/><Relationship Id="rId56" Type="http://schemas.openxmlformats.org/officeDocument/2006/relationships/image" Target="../media/image11.emf"/><Relationship Id="rId8" Type="http://schemas.openxmlformats.org/officeDocument/2006/relationships/slideLayout" Target="../slideLayouts/slideLayout30.xml"/><Relationship Id="rId51" Type="http://schemas.openxmlformats.org/officeDocument/2006/relationships/tags" Target="../tags/tag46.xml"/><Relationship Id="rId3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tags" Target="../tags/tag84.xml"/><Relationship Id="rId47" Type="http://schemas.openxmlformats.org/officeDocument/2006/relationships/tags" Target="../tags/tag89.xml"/><Relationship Id="rId50" Type="http://schemas.openxmlformats.org/officeDocument/2006/relationships/tags" Target="../tags/tag92.xml"/><Relationship Id="rId55" Type="http://schemas.openxmlformats.org/officeDocument/2006/relationships/oleObject" Target="../embeddings/oleObject11.bin"/><Relationship Id="rId7" Type="http://schemas.openxmlformats.org/officeDocument/2006/relationships/slideLayout" Target="../slideLayouts/slideLayout37.xml"/><Relationship Id="rId12" Type="http://schemas.openxmlformats.org/officeDocument/2006/relationships/vmlDrawing" Target="../drawings/vmlDrawing10.v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tags" Target="../tags/tag88.xml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41" Type="http://schemas.openxmlformats.org/officeDocument/2006/relationships/tags" Target="../tags/tag83.xml"/><Relationship Id="rId54" Type="http://schemas.openxmlformats.org/officeDocument/2006/relationships/tags" Target="../tags/tag9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tags" Target="../tags/tag87.xml"/><Relationship Id="rId53" Type="http://schemas.openxmlformats.org/officeDocument/2006/relationships/tags" Target="../tags/tag95.xml"/><Relationship Id="rId58" Type="http://schemas.openxmlformats.org/officeDocument/2006/relationships/image" Target="../media/image11.emf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tags" Target="../tags/tag91.xml"/><Relationship Id="rId57" Type="http://schemas.openxmlformats.org/officeDocument/2006/relationships/image" Target="../media/image10.png"/><Relationship Id="rId10" Type="http://schemas.openxmlformats.org/officeDocument/2006/relationships/slideLayout" Target="../slideLayouts/slideLayout40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tags" Target="../tags/tag86.xml"/><Relationship Id="rId52" Type="http://schemas.openxmlformats.org/officeDocument/2006/relationships/tags" Target="../tags/tag9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tags" Target="../tags/tag85.xml"/><Relationship Id="rId48" Type="http://schemas.openxmlformats.org/officeDocument/2006/relationships/tags" Target="../tags/tag90.xml"/><Relationship Id="rId56" Type="http://schemas.openxmlformats.org/officeDocument/2006/relationships/image" Target="../media/image9.emf"/><Relationship Id="rId8" Type="http://schemas.openxmlformats.org/officeDocument/2006/relationships/slideLayout" Target="../slideLayouts/slideLayout38.xml"/><Relationship Id="rId51" Type="http://schemas.openxmlformats.org/officeDocument/2006/relationships/tags" Target="../tags/tag93.xml"/><Relationship Id="rId3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tags" Target="../tags/tag137.xml"/><Relationship Id="rId47" Type="http://schemas.openxmlformats.org/officeDocument/2006/relationships/tags" Target="../tags/tag142.xml"/><Relationship Id="rId50" Type="http://schemas.openxmlformats.org/officeDocument/2006/relationships/tags" Target="../tags/tag145.xml"/><Relationship Id="rId55" Type="http://schemas.openxmlformats.org/officeDocument/2006/relationships/image" Target="../media/image9.emf"/><Relationship Id="rId7" Type="http://schemas.openxmlformats.org/officeDocument/2006/relationships/slideLayout" Target="../slideLayouts/slideLayout47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tags" Target="../tags/tag141.xml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41" Type="http://schemas.openxmlformats.org/officeDocument/2006/relationships/tags" Target="../tags/tag136.xml"/><Relationship Id="rId54" Type="http://schemas.openxmlformats.org/officeDocument/2006/relationships/oleObject" Target="../embeddings/oleObject16.bin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vmlDrawing" Target="../drawings/vmlDrawing15.v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tags" Target="../tags/tag140.xml"/><Relationship Id="rId53" Type="http://schemas.openxmlformats.org/officeDocument/2006/relationships/tags" Target="../tags/tag148.xml"/><Relationship Id="rId5" Type="http://schemas.openxmlformats.org/officeDocument/2006/relationships/slideLayout" Target="../slideLayouts/slideLayout45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tags" Target="../tags/tag144.xml"/><Relationship Id="rId57" Type="http://schemas.openxmlformats.org/officeDocument/2006/relationships/image" Target="../media/image11.emf"/><Relationship Id="rId10" Type="http://schemas.openxmlformats.org/officeDocument/2006/relationships/theme" Target="../theme/theme4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tags" Target="../tags/tag139.xml"/><Relationship Id="rId52" Type="http://schemas.openxmlformats.org/officeDocument/2006/relationships/tags" Target="../tags/tag147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tags" Target="../tags/tag138.xml"/><Relationship Id="rId48" Type="http://schemas.openxmlformats.org/officeDocument/2006/relationships/tags" Target="../tags/tag143.xml"/><Relationship Id="rId56" Type="http://schemas.openxmlformats.org/officeDocument/2006/relationships/image" Target="../media/image10.png"/><Relationship Id="rId8" Type="http://schemas.openxmlformats.org/officeDocument/2006/relationships/slideLayout" Target="../slideLayouts/slideLayout48.xml"/><Relationship Id="rId51" Type="http://schemas.openxmlformats.org/officeDocument/2006/relationships/tags" Target="../tags/tag146.xml"/><Relationship Id="rId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827117888"/>
              </p:ext>
            </p:extLst>
          </p:nvPr>
        </p:nvGraphicFramePr>
        <p:xfrm>
          <a:off x="1857" y="1752"/>
          <a:ext cx="1856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4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57" y="1752"/>
                        <a:ext cx="1856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761" y="439234"/>
            <a:ext cx="9846301" cy="7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762" y="1896922"/>
            <a:ext cx="9807844" cy="4994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77030433"/>
              </p:ext>
            </p:extLst>
          </p:nvPr>
        </p:nvGraphicFramePr>
        <p:xfrm>
          <a:off x="1857" y="1751"/>
          <a:ext cx="1856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5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57" y="1751"/>
                        <a:ext cx="1856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9322012" y="7063452"/>
            <a:ext cx="926165" cy="1864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pPr lvl="0"/>
            <a:fld id="{95CC1D26-A9BD-4BDE-BDD9-08EDBAE96860}" type="slidenum">
              <a:rPr lang="es-ES_tradnl" sz="800" smtClean="0"/>
              <a:pPr lvl="0"/>
              <a:t>‹#›</a:t>
            </a:fld>
            <a:endParaRPr lang="es-ES_tradnl" sz="800" dirty="0"/>
          </a:p>
        </p:txBody>
      </p:sp>
      <p:grpSp>
        <p:nvGrpSpPr>
          <p:cNvPr id="82" name="DTT_Palette"/>
          <p:cNvGrpSpPr/>
          <p:nvPr userDrawn="1"/>
        </p:nvGrpSpPr>
        <p:grpSpPr>
          <a:xfrm>
            <a:off x="10903654" y="1138421"/>
            <a:ext cx="2407695" cy="5341825"/>
            <a:chOff x="697769" y="1415902"/>
            <a:chExt cx="2407695" cy="5341825"/>
          </a:xfrm>
        </p:grpSpPr>
        <p:grpSp>
          <p:nvGrpSpPr>
            <p:cNvPr id="83" name="Group 82"/>
            <p:cNvGrpSpPr/>
            <p:nvPr/>
          </p:nvGrpSpPr>
          <p:grpSpPr>
            <a:xfrm>
              <a:off x="697769" y="1415902"/>
              <a:ext cx="2167064" cy="286044"/>
              <a:chOff x="697769" y="1415902"/>
              <a:chExt cx="2167064" cy="286044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697769" y="1415902"/>
                <a:ext cx="1152000" cy="252000"/>
              </a:xfrm>
              <a:prstGeom prst="rect">
                <a:avLst/>
              </a:prstGeom>
              <a:solidFill>
                <a:srgbClr val="002776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940544" y="1455725"/>
                <a:ext cx="924289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/>
                  <a:t>Deloitte Blue</a:t>
                </a:r>
              </a:p>
              <a:p>
                <a:r>
                  <a:rPr lang="es-ES_tradnl" sz="800" dirty="0" smtClean="0"/>
                  <a:t>RGB: 0-39-118</a:t>
                </a:r>
                <a:endParaRPr lang="es-ES_tradnl" sz="8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97769" y="1993529"/>
              <a:ext cx="2167064" cy="286044"/>
              <a:chOff x="711050" y="1908339"/>
              <a:chExt cx="2167064" cy="408634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711050" y="1908339"/>
                <a:ext cx="1152000" cy="360000"/>
              </a:xfrm>
              <a:prstGeom prst="rect">
                <a:avLst/>
              </a:prstGeom>
              <a:solidFill>
                <a:srgbClr val="81BC00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953825" y="1965229"/>
                <a:ext cx="924289" cy="3517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/>
                  <a:t>Deloitte Green</a:t>
                </a:r>
              </a:p>
              <a:p>
                <a:r>
                  <a:rPr lang="es-ES_tradnl" sz="800" b="1" dirty="0" smtClean="0"/>
                  <a:t>RGB: 129-188-0</a:t>
                </a:r>
                <a:endParaRPr lang="es-ES_tradnl" sz="800" b="1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97769" y="2571155"/>
              <a:ext cx="2167064" cy="286044"/>
              <a:chOff x="711050" y="2400776"/>
              <a:chExt cx="2167064" cy="408634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711050" y="2400776"/>
                <a:ext cx="1152000" cy="360000"/>
              </a:xfrm>
              <a:prstGeom prst="rect">
                <a:avLst/>
              </a:prstGeom>
              <a:solidFill>
                <a:srgbClr val="00A1DE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953825" y="2457666"/>
                <a:ext cx="924289" cy="3517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/>
                  <a:t>Deloitte </a:t>
                </a:r>
                <a:r>
                  <a:rPr lang="es-ES_tradnl" sz="800" b="1" dirty="0" err="1" smtClean="0"/>
                  <a:t>Mid</a:t>
                </a:r>
                <a:r>
                  <a:rPr lang="es-ES_tradnl" sz="800" b="1" dirty="0" smtClean="0"/>
                  <a:t> Blue</a:t>
                </a:r>
              </a:p>
              <a:p>
                <a:r>
                  <a:rPr lang="es-ES_tradnl" sz="800" b="1" dirty="0" smtClean="0"/>
                  <a:t>RGB: 0-161-222</a:t>
                </a:r>
                <a:endParaRPr lang="es-ES_tradnl" sz="800" b="1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97769" y="3148781"/>
              <a:ext cx="2167064" cy="286044"/>
              <a:chOff x="711050" y="2893213"/>
              <a:chExt cx="2167064" cy="408634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711050" y="2893213"/>
                <a:ext cx="1152000" cy="360000"/>
              </a:xfrm>
              <a:prstGeom prst="rect">
                <a:avLst/>
              </a:prstGeom>
              <a:solidFill>
                <a:srgbClr val="72C7E7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953825" y="2950103"/>
                <a:ext cx="924289" cy="3517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/>
                  <a:t>Deloitte Light Blue</a:t>
                </a:r>
              </a:p>
              <a:p>
                <a:r>
                  <a:rPr lang="es-ES_tradnl" sz="800" b="1" dirty="0" smtClean="0"/>
                  <a:t>RGB: 114-199-231</a:t>
                </a:r>
                <a:endParaRPr lang="es-ES_tradnl" sz="800" b="1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97769" y="3726408"/>
              <a:ext cx="2361936" cy="286044"/>
              <a:chOff x="711050" y="3385650"/>
              <a:chExt cx="2361936" cy="408634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711050" y="3385650"/>
                <a:ext cx="1152000" cy="360000"/>
              </a:xfrm>
              <a:prstGeom prst="rect">
                <a:avLst/>
              </a:prstGeom>
              <a:solidFill>
                <a:srgbClr val="3C8A2E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953825" y="3442540"/>
                <a:ext cx="1119161" cy="3517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/>
                  <a:t>Deloitte </a:t>
                </a:r>
                <a:r>
                  <a:rPr lang="es-ES_tradnl" sz="800" b="1" dirty="0" err="1" smtClean="0"/>
                  <a:t>Dark</a:t>
                </a:r>
                <a:r>
                  <a:rPr lang="es-ES_tradnl" sz="800" b="1" dirty="0" smtClean="0"/>
                  <a:t> Green</a:t>
                </a:r>
              </a:p>
              <a:p>
                <a:r>
                  <a:rPr lang="es-ES_tradnl" sz="800" b="1" dirty="0" smtClean="0"/>
                  <a:t>RGB: 60-138-46</a:t>
                </a:r>
                <a:endParaRPr lang="es-ES_tradnl" sz="800" b="1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97769" y="4304034"/>
              <a:ext cx="2361936" cy="286044"/>
              <a:chOff x="711050" y="3878087"/>
              <a:chExt cx="2361936" cy="408634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711050" y="3878087"/>
                <a:ext cx="1152000" cy="360000"/>
              </a:xfrm>
              <a:prstGeom prst="rect">
                <a:avLst/>
              </a:prstGeom>
              <a:solidFill>
                <a:srgbClr val="BDD203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53825" y="3934977"/>
                <a:ext cx="1119161" cy="3517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/>
                  <a:t>Deloitte Light Green</a:t>
                </a:r>
              </a:p>
              <a:p>
                <a:r>
                  <a:rPr lang="es-ES_tradnl" sz="800" b="1" dirty="0" smtClean="0"/>
                  <a:t>RGB: 189-210-3</a:t>
                </a:r>
                <a:endParaRPr lang="es-ES_tradnl" sz="800" b="1" dirty="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97769" y="4881658"/>
              <a:ext cx="2381134" cy="252000"/>
              <a:chOff x="709339" y="4353429"/>
              <a:chExt cx="2381134" cy="2520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709339" y="4353429"/>
                <a:ext cx="1152000" cy="25200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rgbClr val="31313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971312" y="4356319"/>
                <a:ext cx="1119161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Gray 1</a:t>
                </a:r>
              </a:p>
              <a:p>
                <a:r>
                  <a:rPr lang="es-ES_tradnl" sz="800" dirty="0" smtClean="0">
                    <a:solidFill>
                      <a:srgbClr val="313131"/>
                    </a:solidFill>
                  </a:rPr>
                  <a:t>RGB: 220-220-220</a:t>
                </a:r>
                <a:endParaRPr lang="es-ES_tradnl" sz="800" dirty="0">
                  <a:solidFill>
                    <a:srgbClr val="313131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97769" y="5206471"/>
              <a:ext cx="2407695" cy="252000"/>
              <a:chOff x="697769" y="4698202"/>
              <a:chExt cx="2407695" cy="252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697769" y="4698202"/>
                <a:ext cx="1152000" cy="252000"/>
              </a:xfrm>
              <a:prstGeom prst="rect">
                <a:avLst/>
              </a:prstGeom>
              <a:solidFill>
                <a:srgbClr val="B4B4B4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rgbClr val="31313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986303" y="4701092"/>
                <a:ext cx="1119161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Gray 2</a:t>
                </a:r>
              </a:p>
              <a:p>
                <a:r>
                  <a:rPr lang="es-ES_tradnl" sz="800" dirty="0" smtClean="0">
                    <a:solidFill>
                      <a:srgbClr val="313131"/>
                    </a:solidFill>
                  </a:rPr>
                  <a:t>RGB: 180-180-180</a:t>
                </a:r>
                <a:endParaRPr lang="es-ES_tradnl" sz="800" dirty="0">
                  <a:solidFill>
                    <a:srgbClr val="313131"/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97769" y="5531284"/>
              <a:ext cx="2359305" cy="252000"/>
              <a:chOff x="731169" y="5060856"/>
              <a:chExt cx="2359305" cy="252000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731169" y="5060856"/>
                <a:ext cx="1152000" cy="252000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971313" y="5063746"/>
                <a:ext cx="1119161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Gray 3</a:t>
                </a:r>
              </a:p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RGB: 140-140-140</a:t>
                </a:r>
                <a:endParaRPr lang="es-ES_tradnl" sz="800" b="1" dirty="0">
                  <a:solidFill>
                    <a:srgbClr val="313131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97769" y="5856097"/>
              <a:ext cx="2370878" cy="252000"/>
              <a:chOff x="734587" y="5368154"/>
              <a:chExt cx="2370878" cy="252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34587" y="5368154"/>
                <a:ext cx="1152000" cy="252000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986304" y="5371044"/>
                <a:ext cx="1119161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Gray 4</a:t>
                </a:r>
              </a:p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RGB: 87-87-87</a:t>
                </a:r>
                <a:endParaRPr lang="es-ES_tradnl" sz="800" b="1" dirty="0">
                  <a:solidFill>
                    <a:srgbClr val="313131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697769" y="6180910"/>
              <a:ext cx="2367461" cy="252000"/>
              <a:chOff x="697769" y="6190933"/>
              <a:chExt cx="2367461" cy="25200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697769" y="6190933"/>
                <a:ext cx="1152000" cy="252000"/>
              </a:xfrm>
              <a:prstGeom prst="rect">
                <a:avLst/>
              </a:prstGeom>
              <a:solidFill>
                <a:srgbClr val="313131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946069" y="6194270"/>
                <a:ext cx="1119161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Gray 5</a:t>
                </a:r>
              </a:p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RGB: 49-49-49</a:t>
                </a:r>
                <a:endParaRPr lang="es-ES_tradnl" sz="800" b="1" dirty="0">
                  <a:solidFill>
                    <a:srgbClr val="313131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697769" y="6505727"/>
              <a:ext cx="2367461" cy="252000"/>
              <a:chOff x="697769" y="6505727"/>
              <a:chExt cx="2367461" cy="252000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697769" y="6505727"/>
                <a:ext cx="1152000" cy="25200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946069" y="6509064"/>
                <a:ext cx="1119161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Red</a:t>
                </a:r>
              </a:p>
              <a:p>
                <a:r>
                  <a:rPr lang="es-ES_tradnl" sz="800" b="1" dirty="0" smtClean="0">
                    <a:solidFill>
                      <a:srgbClr val="313131"/>
                    </a:solidFill>
                  </a:rPr>
                  <a:t>RGB: 204-51-0</a:t>
                </a:r>
                <a:endParaRPr lang="es-ES_tradnl" sz="800" b="1" dirty="0">
                  <a:solidFill>
                    <a:srgbClr val="313131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97769" y="1740715"/>
              <a:ext cx="1152000" cy="180000"/>
              <a:chOff x="697769" y="1703140"/>
              <a:chExt cx="1152000" cy="1800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697769" y="1703140"/>
                <a:ext cx="180000" cy="180000"/>
              </a:xfrm>
              <a:prstGeom prst="rect">
                <a:avLst/>
              </a:prstGeom>
              <a:solidFill>
                <a:srgbClr val="335291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40769" y="1703140"/>
                <a:ext cx="180000" cy="180000"/>
              </a:xfrm>
              <a:prstGeom prst="rect">
                <a:avLst/>
              </a:prstGeom>
              <a:solidFill>
                <a:srgbClr val="4D689F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183769" y="1703140"/>
                <a:ext cx="180000" cy="180000"/>
              </a:xfrm>
              <a:prstGeom prst="rect">
                <a:avLst/>
              </a:prstGeom>
              <a:solidFill>
                <a:srgbClr val="7F93BA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426769" y="1703140"/>
                <a:ext cx="180000" cy="180000"/>
              </a:xfrm>
              <a:prstGeom prst="rect">
                <a:avLst/>
              </a:prstGeom>
              <a:solidFill>
                <a:srgbClr val="99A9C8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669769" y="1703140"/>
                <a:ext cx="180000" cy="180000"/>
              </a:xfrm>
              <a:prstGeom prst="rect">
                <a:avLst/>
              </a:prstGeom>
              <a:solidFill>
                <a:srgbClr val="BFC9DD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97769" y="2318341"/>
              <a:ext cx="1152000" cy="180000"/>
              <a:chOff x="697769" y="2287756"/>
              <a:chExt cx="1152000" cy="1800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697769" y="2287756"/>
                <a:ext cx="180000" cy="180000"/>
              </a:xfrm>
              <a:prstGeom prst="rect">
                <a:avLst/>
              </a:prstGeom>
              <a:solidFill>
                <a:srgbClr val="9AC933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940769" y="2287756"/>
                <a:ext cx="180000" cy="180000"/>
              </a:xfrm>
              <a:prstGeom prst="rect">
                <a:avLst/>
              </a:prstGeom>
              <a:solidFill>
                <a:srgbClr val="A7D04D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183769" y="2287756"/>
                <a:ext cx="180000" cy="180000"/>
              </a:xfrm>
              <a:prstGeom prst="rect">
                <a:avLst/>
              </a:prstGeom>
              <a:solidFill>
                <a:srgbClr val="C0DD80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426769" y="2287756"/>
                <a:ext cx="180000" cy="180000"/>
              </a:xfrm>
              <a:prstGeom prst="rect">
                <a:avLst/>
              </a:prstGeom>
              <a:solidFill>
                <a:srgbClr val="CDE499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669769" y="2287756"/>
                <a:ext cx="180000" cy="180000"/>
              </a:xfrm>
              <a:prstGeom prst="rect">
                <a:avLst/>
              </a:prstGeom>
              <a:solidFill>
                <a:srgbClr val="E4F4BF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697769" y="2895967"/>
              <a:ext cx="1152000" cy="180000"/>
              <a:chOff x="697769" y="2872373"/>
              <a:chExt cx="1152000" cy="180000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697769" y="2872373"/>
                <a:ext cx="180000" cy="180000"/>
              </a:xfrm>
              <a:prstGeom prst="rect">
                <a:avLst/>
              </a:prstGeom>
              <a:solidFill>
                <a:srgbClr val="33B4E5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40769" y="2872373"/>
                <a:ext cx="180000" cy="180000"/>
              </a:xfrm>
              <a:prstGeom prst="rect">
                <a:avLst/>
              </a:prstGeom>
              <a:solidFill>
                <a:srgbClr val="4DBDE8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183769" y="2872373"/>
                <a:ext cx="180000" cy="180000"/>
              </a:xfrm>
              <a:prstGeom prst="rect">
                <a:avLst/>
              </a:prstGeom>
              <a:solidFill>
                <a:srgbClr val="7FD0EE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426769" y="2872373"/>
                <a:ext cx="180000" cy="180000"/>
              </a:xfrm>
              <a:prstGeom prst="rect">
                <a:avLst/>
              </a:prstGeom>
              <a:solidFill>
                <a:srgbClr val="99D9F2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669769" y="2872373"/>
                <a:ext cx="180000" cy="180000"/>
              </a:xfrm>
              <a:prstGeom prst="rect">
                <a:avLst/>
              </a:prstGeom>
              <a:solidFill>
                <a:srgbClr val="BFE7F7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97769" y="3473593"/>
              <a:ext cx="1152000" cy="180000"/>
              <a:chOff x="697769" y="3427009"/>
              <a:chExt cx="1152000" cy="18000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697769" y="3427009"/>
                <a:ext cx="180000" cy="180000"/>
              </a:xfrm>
              <a:prstGeom prst="rect">
                <a:avLst/>
              </a:prstGeom>
              <a:solidFill>
                <a:srgbClr val="8ED2EC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40769" y="3427009"/>
                <a:ext cx="180000" cy="180000"/>
              </a:xfrm>
              <a:prstGeom prst="rect">
                <a:avLst/>
              </a:prstGeom>
              <a:solidFill>
                <a:srgbClr val="9DD8EE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183769" y="3427009"/>
                <a:ext cx="180000" cy="180000"/>
              </a:xfrm>
              <a:prstGeom prst="rect">
                <a:avLst/>
              </a:prstGeom>
              <a:solidFill>
                <a:srgbClr val="B8E3F3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426769" y="3427009"/>
                <a:ext cx="180000" cy="180000"/>
              </a:xfrm>
              <a:prstGeom prst="rect">
                <a:avLst/>
              </a:prstGeom>
              <a:solidFill>
                <a:srgbClr val="C7E9F5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669769" y="3427009"/>
                <a:ext cx="180000" cy="180000"/>
              </a:xfrm>
              <a:prstGeom prst="rect">
                <a:avLst/>
              </a:prstGeom>
              <a:solidFill>
                <a:srgbClr val="DCF1F9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97769" y="4051219"/>
              <a:ext cx="1152000" cy="180000"/>
              <a:chOff x="697769" y="3996636"/>
              <a:chExt cx="1152000" cy="1800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97769" y="3996636"/>
                <a:ext cx="180000" cy="180000"/>
              </a:xfrm>
              <a:prstGeom prst="rect">
                <a:avLst/>
              </a:prstGeom>
              <a:solidFill>
                <a:srgbClr val="63A158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40769" y="3996636"/>
                <a:ext cx="180000" cy="180000"/>
              </a:xfrm>
              <a:prstGeom prst="rect">
                <a:avLst/>
              </a:prstGeom>
              <a:solidFill>
                <a:srgbClr val="77AD6D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83769" y="3996636"/>
                <a:ext cx="180000" cy="180000"/>
              </a:xfrm>
              <a:prstGeom prst="rect">
                <a:avLst/>
              </a:prstGeom>
              <a:solidFill>
                <a:srgbClr val="9DC496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426769" y="3996636"/>
                <a:ext cx="180000" cy="180000"/>
              </a:xfrm>
              <a:prstGeom prst="rect">
                <a:avLst/>
              </a:prstGeom>
              <a:solidFill>
                <a:srgbClr val="B1D0AB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669769" y="3996636"/>
                <a:ext cx="180000" cy="180000"/>
              </a:xfrm>
              <a:prstGeom prst="rect">
                <a:avLst/>
              </a:prstGeom>
              <a:solidFill>
                <a:srgbClr val="CEE2CB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97769" y="4628845"/>
              <a:ext cx="1152000" cy="180000"/>
              <a:chOff x="697769" y="4566262"/>
              <a:chExt cx="1152000" cy="1800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697769" y="4566262"/>
                <a:ext cx="180000" cy="180000"/>
              </a:xfrm>
              <a:prstGeom prst="rect">
                <a:avLst/>
              </a:prstGeom>
              <a:solidFill>
                <a:srgbClr val="CADB35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40769" y="4566262"/>
                <a:ext cx="180000" cy="180000"/>
              </a:xfrm>
              <a:prstGeom prst="rect">
                <a:avLst/>
              </a:prstGeom>
              <a:solidFill>
                <a:srgbClr val="D1DF4F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183769" y="4566262"/>
                <a:ext cx="180000" cy="180000"/>
              </a:xfrm>
              <a:prstGeom prst="rect">
                <a:avLst/>
              </a:prstGeom>
              <a:solidFill>
                <a:srgbClr val="DEE881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426769" y="4566262"/>
                <a:ext cx="180000" cy="180000"/>
              </a:xfrm>
              <a:prstGeom prst="rect">
                <a:avLst/>
              </a:prstGeom>
              <a:solidFill>
                <a:srgbClr val="E5ED9A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69769" y="4566262"/>
                <a:ext cx="180000" cy="180000"/>
              </a:xfrm>
              <a:prstGeom prst="rect">
                <a:avLst/>
              </a:prstGeom>
              <a:solidFill>
                <a:srgbClr val="F1F6C0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_tradnl" sz="882" dirty="0"/>
              </a:p>
            </p:txBody>
          </p:sp>
        </p:grpSp>
      </p:grpSp>
      <p:sp>
        <p:nvSpPr>
          <p:cNvPr id="80" name="TextBox 79"/>
          <p:cNvSpPr txBox="1"/>
          <p:nvPr userDrawn="1"/>
        </p:nvSpPr>
        <p:spPr>
          <a:xfrm>
            <a:off x="438068" y="7063453"/>
            <a:ext cx="1827860" cy="1864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>
                <a:solidFill>
                  <a:srgbClr val="8C8C8C"/>
                </a:solidFill>
              </a:defRPr>
            </a:lvl1pPr>
          </a:lstStyle>
          <a:p>
            <a:pPr lvl="0"/>
            <a:r>
              <a:rPr lang="es-ES_tradnl" sz="863" dirty="0" smtClean="0"/>
              <a:t>© 2015 </a:t>
            </a:r>
            <a:r>
              <a:rPr lang="es-ES_tradnl" sz="863" dirty="0" err="1" smtClean="0"/>
              <a:t>Deloitte</a:t>
            </a:r>
            <a:r>
              <a:rPr lang="es-ES_tradnl" sz="863" dirty="0" smtClean="0"/>
              <a:t> Consulting, S.L.U.</a:t>
            </a:r>
            <a:endParaRPr lang="es-ES_tradnl" sz="863" dirty="0"/>
          </a:p>
        </p:txBody>
      </p:sp>
    </p:spTree>
    <p:extLst>
      <p:ext uri="{BB962C8B-B14F-4D97-AF65-F5344CB8AC3E}">
        <p14:creationId xmlns:p14="http://schemas.microsoft.com/office/powerpoint/2010/main" val="399951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6" r:id="rId2"/>
    <p:sldLayoutId id="2147483687" r:id="rId3"/>
    <p:sldLayoutId id="2147483662" r:id="rId4"/>
    <p:sldLayoutId id="2147483709" r:id="rId5"/>
    <p:sldLayoutId id="2147483711" r:id="rId6"/>
    <p:sldLayoutId id="2147483688" r:id="rId7"/>
    <p:sldLayoutId id="2147483700" r:id="rId8"/>
    <p:sldLayoutId id="2147483695" r:id="rId9"/>
    <p:sldLayoutId id="2147483696" r:id="rId10"/>
    <p:sldLayoutId id="2147483697" r:id="rId11"/>
    <p:sldLayoutId id="2147483698" r:id="rId12"/>
    <p:sldLayoutId id="2147483701" r:id="rId13"/>
    <p:sldLayoutId id="2147483702" r:id="rId14"/>
    <p:sldLayoutId id="2147483703" r:id="rId15"/>
    <p:sldLayoutId id="2147483704" r:id="rId16"/>
    <p:sldLayoutId id="2147483707" r:id="rId17"/>
    <p:sldLayoutId id="2147483710" r:id="rId18"/>
    <p:sldLayoutId id="2147483714" r:id="rId19"/>
    <p:sldLayoutId id="2147483748" r:id="rId20"/>
    <p:sldLayoutId id="2147483749" r:id="rId21"/>
    <p:sldLayoutId id="2147483750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99212" rtl="0" eaLnBrk="1" latinLnBrk="0" hangingPunct="1">
        <a:spcBef>
          <a:spcPct val="0"/>
        </a:spcBef>
        <a:buNone/>
        <a:defRPr sz="21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99212" rtl="0" eaLnBrk="1" latinLnBrk="0" hangingPunct="1">
        <a:spcBef>
          <a:spcPts val="1311"/>
        </a:spcBef>
        <a:buFont typeface="Arial" pitchFamily="34" charset="0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91436" indent="-291436" algn="l" defTabSz="999212" rtl="0" eaLnBrk="1" latinLnBrk="0" hangingPunct="1">
        <a:spcBef>
          <a:spcPts val="1311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91436" indent="-291436" algn="l" defTabSz="999212" rtl="0" eaLnBrk="1" latinLnBrk="0" hangingPunct="1">
        <a:spcBef>
          <a:spcPts val="1311"/>
        </a:spcBef>
        <a:buFont typeface="Arial" pitchFamily="34" charset="0"/>
        <a:buChar char="•"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589812" indent="-298376" algn="l" defTabSz="999212" rtl="0" eaLnBrk="1" latinLnBrk="0" hangingPunct="1">
        <a:spcBef>
          <a:spcPts val="1311"/>
        </a:spcBef>
        <a:buFont typeface="Arial" pitchFamily="34" charset="0"/>
        <a:buChar char="−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881250" indent="-291436" algn="l" defTabSz="999212" rtl="0" eaLnBrk="1" latinLnBrk="0" hangingPunct="1">
        <a:spcBef>
          <a:spcPts val="1311"/>
        </a:spcBef>
        <a:buFont typeface="Arial" pitchFamily="34" charset="0"/>
        <a:buChar char="−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7832" indent="-249803" algn="l" defTabSz="9992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47437" indent="-249803" algn="l" defTabSz="9992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47043" indent="-249803" algn="l" defTabSz="9992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246648" indent="-249803" algn="l" defTabSz="9992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92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9606" algn="l" defTabSz="9992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99212" algn="l" defTabSz="9992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98817" algn="l" defTabSz="9992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98422" algn="l" defTabSz="9992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98029" algn="l" defTabSz="9992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97634" algn="l" defTabSz="9992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97240" algn="l" defTabSz="9992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96845" algn="l" defTabSz="9992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714" y="1751"/>
          <a:ext cx="171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6"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714" y="1751"/>
                        <a:ext cx="171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4341" y="632837"/>
            <a:ext cx="9078456" cy="3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s-ES_tradnl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4341" y="1238947"/>
            <a:ext cx="9778553" cy="571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19818" name="Line 42"/>
          <p:cNvSpPr>
            <a:spLocks noChangeShapeType="1"/>
          </p:cNvSpPr>
          <p:nvPr/>
        </p:nvSpPr>
        <p:spPr bwMode="gray">
          <a:xfrm>
            <a:off x="459199" y="993232"/>
            <a:ext cx="9778553" cy="0"/>
          </a:xfrm>
          <a:prstGeom prst="line">
            <a:avLst/>
          </a:prstGeom>
          <a:noFill/>
          <a:ln w="19050">
            <a:solidFill>
              <a:srgbClr val="D6027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268" y="7006700"/>
            <a:ext cx="2494756" cy="402483"/>
          </a:xfrm>
          <a:prstGeom prst="rect">
            <a:avLst/>
          </a:prstGeom>
        </p:spPr>
        <p:txBody>
          <a:bodyPr rIns="0"/>
          <a:lstStyle>
            <a:defPPr>
              <a:defRPr lang="es-ES"/>
            </a:defPPr>
            <a:lvl1pPr algn="r" defTabSz="457200"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  <a:lvl2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2pPr>
            <a:lvl3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3pPr>
            <a:lvl4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4pPr>
            <a:lvl5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5pPr>
            <a:lvl6pPr>
              <a:defRPr>
                <a:latin typeface="Arial" pitchFamily="34" charset="0"/>
                <a:ea typeface="ＭＳ Ｐゴシック" charset="-128"/>
                <a:cs typeface="+mn-cs"/>
              </a:defRPr>
            </a:lvl6pPr>
            <a:lvl7pPr>
              <a:defRPr>
                <a:latin typeface="Arial" pitchFamily="34" charset="0"/>
                <a:ea typeface="ＭＳ Ｐゴシック" charset="-128"/>
                <a:cs typeface="+mn-cs"/>
              </a:defRPr>
            </a:lvl7pPr>
            <a:lvl8pPr>
              <a:defRPr>
                <a:latin typeface="Arial" pitchFamily="34" charset="0"/>
                <a:ea typeface="ＭＳ Ｐゴシック" charset="-128"/>
                <a:cs typeface="+mn-cs"/>
              </a:defRPr>
            </a:lvl8pPr>
            <a:lvl9pPr>
              <a:defRPr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F6A923-1EDA-44B1-A7C7-2826168F2C9A}" type="slidenum">
              <a:rPr lang="es-ES_tradnl" sz="1295" smtClean="0">
                <a:solidFill>
                  <a:srgbClr val="403B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_tradnl" sz="1295" dirty="0">
              <a:solidFill>
                <a:srgbClr val="403B33"/>
              </a:solidFill>
            </a:endParaRPr>
          </a:p>
        </p:txBody>
      </p:sp>
      <p:grpSp>
        <p:nvGrpSpPr>
          <p:cNvPr id="3020754" name="DTT_Palette" hidden="1"/>
          <p:cNvGrpSpPr/>
          <p:nvPr/>
        </p:nvGrpSpPr>
        <p:grpSpPr>
          <a:xfrm>
            <a:off x="10908337" y="503246"/>
            <a:ext cx="2453373" cy="4841120"/>
            <a:chOff x="10106606" y="456536"/>
            <a:chExt cx="2273057" cy="4391776"/>
          </a:xfrm>
        </p:grpSpPr>
        <p:grpSp>
          <p:nvGrpSpPr>
            <p:cNvPr id="1138" name="Group 1137" hidden="1"/>
            <p:cNvGrpSpPr/>
            <p:nvPr userDrawn="1"/>
          </p:nvGrpSpPr>
          <p:grpSpPr>
            <a:xfrm>
              <a:off x="10106606" y="456536"/>
              <a:ext cx="2273057" cy="3190536"/>
              <a:chOff x="10425760" y="1336705"/>
              <a:chExt cx="2273057" cy="3190536"/>
            </a:xfrm>
          </p:grpSpPr>
          <p:sp>
            <p:nvSpPr>
              <p:cNvPr id="1139" name="Rectangle 126" hidden="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0425760" y="1363692"/>
                <a:ext cx="1069723" cy="223838"/>
              </a:xfrm>
              <a:prstGeom prst="round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0" name="Rectangle 127" hidden="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1656113" y="1336705"/>
                <a:ext cx="871805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1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0 – 39 – 118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1" name="Line 8" hidden="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2164113" y="2044730"/>
                <a:ext cx="0" cy="157162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2" name="Line 9" hidden="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2164113" y="2044730"/>
                <a:ext cx="0" cy="157163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3" name="Rectangle 129" hidden="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0425760" y="2011392"/>
                <a:ext cx="1069723" cy="223838"/>
              </a:xfrm>
              <a:prstGeom prst="roundRect">
                <a:avLst/>
              </a:prstGeom>
              <a:solidFill>
                <a:srgbClr val="72C7E7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4" name="Rectangle 130" hidden="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1657700" y="1985992"/>
                <a:ext cx="1041117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3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114 – 199 – 231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5" name="Rectangle 132" hidden="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425760" y="1687542"/>
                <a:ext cx="1069723" cy="223838"/>
              </a:xfrm>
              <a:prstGeom prst="roundRect">
                <a:avLst/>
              </a:prstGeom>
              <a:solidFill>
                <a:srgbClr val="00A1DE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1898" tIns="50949" rIns="101898" bIns="50949"/>
              <a:lstStyle/>
              <a:p>
                <a:pPr defTabSz="949442" fontAlgn="b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971" b="1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146" name="Rectangle 133" hidden="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1657700" y="1660555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2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0 – 161 – 222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7" name="Line 10" hidden="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2164113" y="2370167"/>
                <a:ext cx="0" cy="157162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8" name="Line 11" hidden="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2164113" y="2370167"/>
                <a:ext cx="0" cy="157163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9" name="Line 12" hidden="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2164113" y="2370167"/>
                <a:ext cx="0" cy="157162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50" name="Rectangle 135" hidden="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0425760" y="2336830"/>
                <a:ext cx="1069723" cy="223837"/>
              </a:xfrm>
              <a:prstGeom prst="roundRect">
                <a:avLst/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1" name="Rectangle 136" hidden="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1656113" y="2309842"/>
                <a:ext cx="1041117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4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: 192 – 192 – 192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2" name="Rectangle 139" hidden="1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1656113" y="2633692"/>
                <a:ext cx="1012898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5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128 – 128 – 128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3" name="Rectangle 142" hidden="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1657700" y="2957542"/>
                <a:ext cx="1041117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6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128 – 153 – 204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4" name="Rectangle 144" hidden="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425760" y="3313142"/>
                <a:ext cx="1069723" cy="223838"/>
              </a:xfrm>
              <a:prstGeom prst="roundRect">
                <a:avLst/>
              </a:prstGeom>
              <a:solidFill>
                <a:srgbClr val="4066B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5" name="Rectangle 145" hidden="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1656113" y="3282980"/>
                <a:ext cx="984679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7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64 – 102 – 178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6" name="Rectangle 147" hidden="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5760" y="3638580"/>
                <a:ext cx="1069723" cy="223838"/>
              </a:xfrm>
              <a:prstGeom prst="roundRect">
                <a:avLst/>
              </a:prstGeom>
              <a:solidFill>
                <a:srgbClr val="009999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7" name="Rectangle 148" hidden="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1656113" y="360683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8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0 – 153 – 153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8" name="Rectangle 150" hidden="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0425760" y="2654330"/>
                <a:ext cx="1069723" cy="223838"/>
              </a:xfrm>
              <a:prstGeom prst="roundRect">
                <a:avLst/>
              </a:prstGeom>
              <a:solidFill>
                <a:srgbClr val="80808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9" name="Rectangle 151" hidden="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11656113" y="393068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9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37 – 71 – 101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0" name="Rectangle 150" hidden="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10425760" y="2978180"/>
                <a:ext cx="1069723" cy="223838"/>
              </a:xfrm>
              <a:prstGeom prst="roundRect">
                <a:avLst/>
              </a:prstGeom>
              <a:solidFill>
                <a:srgbClr val="8099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1" name="Rectangle 151" hidden="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1656113" y="4256117"/>
                <a:ext cx="871805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10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43 – 14 – 86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2" name="Rectangle 147" hidden="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0425760" y="3957667"/>
                <a:ext cx="1069723" cy="223838"/>
              </a:xfrm>
              <a:prstGeom prst="roundRect">
                <a:avLst/>
              </a:prstGeom>
              <a:solidFill>
                <a:srgbClr val="254765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3" name="Rectangle 147" hidden="1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0425760" y="4281517"/>
                <a:ext cx="1069723" cy="223838"/>
              </a:xfrm>
              <a:prstGeom prst="roundRect">
                <a:avLst/>
              </a:prstGeom>
              <a:solidFill>
                <a:srgbClr val="2B0E5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4" name="Rectangle 127" hidden="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0665602" y="1398667"/>
                <a:ext cx="585164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1st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5" name="Rectangle 127" hidden="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10657963" y="1722517"/>
                <a:ext cx="600015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3rd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6" name="Rectangle 127" hidden="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10662184" y="2046367"/>
                <a:ext cx="592589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5th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7" name="Rectangle 127" hidden="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0637334" y="2371804"/>
                <a:ext cx="64308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Light Gray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8" name="Rectangle 127" hidden="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0651810" y="2689305"/>
                <a:ext cx="613382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Dark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Gray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9" name="Rectangle 127" hidden="1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10494044" y="3013155"/>
                <a:ext cx="928242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2nd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0" name="Rectangle 127" hidden="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10512056" y="3348117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4th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1" name="Rectangle 127" hidden="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10512056" y="3673555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5th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2" name="Rectangle 127" hidden="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10512056" y="3992642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8th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3" name="Rectangle 127" hidden="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10512056" y="4316492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9th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174" name="Group 1173" hidden="1"/>
            <p:cNvGrpSpPr/>
            <p:nvPr userDrawn="1"/>
          </p:nvGrpSpPr>
          <p:grpSpPr>
            <a:xfrm>
              <a:off x="10106606" y="3933070"/>
              <a:ext cx="2160182" cy="271124"/>
              <a:chOff x="10106606" y="3933070"/>
              <a:chExt cx="2160182" cy="271124"/>
            </a:xfrm>
          </p:grpSpPr>
          <p:sp>
            <p:nvSpPr>
              <p:cNvPr id="1175" name="Rectangle 126" hidden="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0106606" y="3959650"/>
                <a:ext cx="1069723" cy="223838"/>
              </a:xfrm>
              <a:prstGeom prst="roundRect">
                <a:avLst/>
              </a:prstGeom>
              <a:solidFill>
                <a:srgbClr val="92D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76" name="Rectangle 127" hidden="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1338546" y="393307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Destacado 1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146 – 212 – 0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77" name="Rectangle 1176" hidden="1"/>
              <p:cNvSpPr/>
              <p:nvPr userDrawn="1"/>
            </p:nvSpPr>
            <p:spPr>
              <a:xfrm>
                <a:off x="10264267" y="3948459"/>
                <a:ext cx="763684" cy="234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2nd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178" name="Group 1177" hidden="1"/>
            <p:cNvGrpSpPr/>
            <p:nvPr userDrawn="1"/>
          </p:nvGrpSpPr>
          <p:grpSpPr>
            <a:xfrm>
              <a:off x="10106606" y="4251750"/>
              <a:ext cx="2160182" cy="271124"/>
              <a:chOff x="10106606" y="4251750"/>
              <a:chExt cx="2160182" cy="271124"/>
            </a:xfrm>
          </p:grpSpPr>
          <p:sp>
            <p:nvSpPr>
              <p:cNvPr id="1179" name="Rectangle 135" hidden="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10106606" y="4278331"/>
                <a:ext cx="1069723" cy="223837"/>
              </a:xfrm>
              <a:prstGeom prst="roundRect">
                <a:avLst/>
              </a:prstGeom>
              <a:solidFill>
                <a:srgbClr val="3C8A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80" name="Rectangle 136" hidden="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11338546" y="425175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Destacado 2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60 – 138 – 46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1" name="Rectangle 1180" hidden="1"/>
              <p:cNvSpPr/>
              <p:nvPr userDrawn="1"/>
            </p:nvSpPr>
            <p:spPr>
              <a:xfrm>
                <a:off x="10282278" y="4267139"/>
                <a:ext cx="728039" cy="234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4th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182" name="Group 1181" hidden="1"/>
            <p:cNvGrpSpPr/>
            <p:nvPr userDrawn="1"/>
          </p:nvGrpSpPr>
          <p:grpSpPr>
            <a:xfrm>
              <a:off x="10106606" y="4577188"/>
              <a:ext cx="2103745" cy="271124"/>
              <a:chOff x="10106606" y="4714465"/>
              <a:chExt cx="2103745" cy="271124"/>
            </a:xfrm>
          </p:grpSpPr>
          <p:sp>
            <p:nvSpPr>
              <p:cNvPr id="1183" name="Rectangle 126" hidden="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10106606" y="4741045"/>
                <a:ext cx="1069723" cy="223838"/>
              </a:xfrm>
              <a:prstGeom prst="roundRect">
                <a:avLst/>
              </a:prstGeom>
              <a:solidFill>
                <a:srgbClr val="CC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84" name="Rectangle 127" hidden="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11338546" y="4714465"/>
                <a:ext cx="871805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Negativo/Rojo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204 – 51 – 0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56" name="Picture 55"/>
          <p:cNvPicPr>
            <a:picLocks noChangeAspect="1" noChangeArrowheads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5" y="109937"/>
            <a:ext cx="836745" cy="4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n 2" descr="21598-Pantallas11.pdf"/>
          <p:cNvPicPr>
            <a:picLocks noChangeAspect="1"/>
          </p:cNvPicPr>
          <p:nvPr userDrawn="1"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36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tabLst/>
        <a:defRPr sz="1943" b="1">
          <a:solidFill>
            <a:srgbClr val="403B33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93456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86912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480368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973824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97040" indent="-197040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Wingdings 2" pitchFamily="18" charset="2"/>
        <a:buChar char="¡"/>
        <a:defRPr sz="1511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85513" indent="-191900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Courier New" panose="02070309020205020404" pitchFamily="49" charset="0"/>
        <a:buChar char="o"/>
        <a:tabLst/>
        <a:defRPr sz="1511">
          <a:solidFill>
            <a:schemeClr val="tx1"/>
          </a:solidFill>
          <a:latin typeface="Arial" pitchFamily="34" charset="0"/>
        </a:defRPr>
      </a:lvl2pPr>
      <a:lvl3pPr marL="579125" indent="-193613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Wingdings 2" panose="05020102010507070707" pitchFamily="18" charset="2"/>
        <a:buChar char="¡"/>
        <a:defRPr sz="1511">
          <a:solidFill>
            <a:schemeClr val="tx1"/>
          </a:solidFill>
          <a:latin typeface="Arial" pitchFamily="34" charset="0"/>
        </a:defRPr>
      </a:lvl3pPr>
      <a:lvl4pPr marL="771025" indent="-191900" algn="l" defTabSz="973205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Courier New" panose="02070309020205020404" pitchFamily="49" charset="0"/>
        <a:buChar char="o"/>
        <a:defRPr sz="1511">
          <a:solidFill>
            <a:schemeClr val="tx1"/>
          </a:solidFill>
          <a:latin typeface="Arial" pitchFamily="34" charset="0"/>
        </a:defRPr>
      </a:lvl4pPr>
      <a:lvl5pPr marL="1060588" indent="-188473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Wingdings" pitchFamily="2" charset="2"/>
        <a:buChar char="§"/>
        <a:defRPr sz="1511">
          <a:solidFill>
            <a:schemeClr val="tx1"/>
          </a:solidFill>
          <a:latin typeface="Arial" pitchFamily="34" charset="0"/>
        </a:defRPr>
      </a:lvl5pPr>
      <a:lvl6pPr marL="2657466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6pPr>
      <a:lvl7pPr marL="3150922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7pPr>
      <a:lvl8pPr marL="3644378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8pPr>
      <a:lvl9pPr marL="4137834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714" y="1751"/>
          <a:ext cx="171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4" name="think-cell Slide" r:id="rId55" imgW="270" imgH="270" progId="TCLayout.ActiveDocument.1">
                  <p:embed/>
                </p:oleObj>
              </mc:Choice>
              <mc:Fallback>
                <p:oleObj name="think-cell Slide" r:id="rId5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714" y="1751"/>
                        <a:ext cx="171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4341" y="632837"/>
            <a:ext cx="9078456" cy="3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s-ES_tradnl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4341" y="1238947"/>
            <a:ext cx="9778553" cy="571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19818" name="Line 42"/>
          <p:cNvSpPr>
            <a:spLocks noChangeShapeType="1"/>
          </p:cNvSpPr>
          <p:nvPr/>
        </p:nvSpPr>
        <p:spPr bwMode="gray">
          <a:xfrm>
            <a:off x="459199" y="993232"/>
            <a:ext cx="9778553" cy="0"/>
          </a:xfrm>
          <a:prstGeom prst="line">
            <a:avLst/>
          </a:prstGeom>
          <a:noFill/>
          <a:ln w="19050">
            <a:solidFill>
              <a:srgbClr val="D6027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268" y="7006700"/>
            <a:ext cx="2494756" cy="402483"/>
          </a:xfrm>
          <a:prstGeom prst="rect">
            <a:avLst/>
          </a:prstGeom>
        </p:spPr>
        <p:txBody>
          <a:bodyPr rIns="0"/>
          <a:lstStyle>
            <a:defPPr>
              <a:defRPr lang="es-ES"/>
            </a:defPPr>
            <a:lvl1pPr algn="r" defTabSz="457200"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  <a:lvl2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2pPr>
            <a:lvl3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3pPr>
            <a:lvl4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4pPr>
            <a:lvl5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5pPr>
            <a:lvl6pPr>
              <a:defRPr>
                <a:latin typeface="Arial" pitchFamily="34" charset="0"/>
                <a:ea typeface="ＭＳ Ｐゴシック" charset="-128"/>
                <a:cs typeface="+mn-cs"/>
              </a:defRPr>
            </a:lvl6pPr>
            <a:lvl7pPr>
              <a:defRPr>
                <a:latin typeface="Arial" pitchFamily="34" charset="0"/>
                <a:ea typeface="ＭＳ Ｐゴシック" charset="-128"/>
                <a:cs typeface="+mn-cs"/>
              </a:defRPr>
            </a:lvl7pPr>
            <a:lvl8pPr>
              <a:defRPr>
                <a:latin typeface="Arial" pitchFamily="34" charset="0"/>
                <a:ea typeface="ＭＳ Ｐゴシック" charset="-128"/>
                <a:cs typeface="+mn-cs"/>
              </a:defRPr>
            </a:lvl8pPr>
            <a:lvl9pPr>
              <a:defRPr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F6A923-1EDA-44B1-A7C7-2826168F2C9A}" type="slidenum">
              <a:rPr lang="es-ES_tradnl" sz="1295" smtClean="0">
                <a:solidFill>
                  <a:srgbClr val="403B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_tradnl" sz="1295" dirty="0">
              <a:solidFill>
                <a:srgbClr val="403B33"/>
              </a:solidFill>
            </a:endParaRPr>
          </a:p>
        </p:txBody>
      </p:sp>
      <p:grpSp>
        <p:nvGrpSpPr>
          <p:cNvPr id="3020754" name="DTT_Palette" hidden="1"/>
          <p:cNvGrpSpPr/>
          <p:nvPr/>
        </p:nvGrpSpPr>
        <p:grpSpPr>
          <a:xfrm>
            <a:off x="10908337" y="503246"/>
            <a:ext cx="2453373" cy="4841120"/>
            <a:chOff x="10106606" y="456536"/>
            <a:chExt cx="2273057" cy="4391776"/>
          </a:xfrm>
        </p:grpSpPr>
        <p:grpSp>
          <p:nvGrpSpPr>
            <p:cNvPr id="1138" name="Group 1137" hidden="1"/>
            <p:cNvGrpSpPr/>
            <p:nvPr userDrawn="1"/>
          </p:nvGrpSpPr>
          <p:grpSpPr>
            <a:xfrm>
              <a:off x="10106606" y="456536"/>
              <a:ext cx="2273057" cy="3190536"/>
              <a:chOff x="10425760" y="1336705"/>
              <a:chExt cx="2273057" cy="3190536"/>
            </a:xfrm>
          </p:grpSpPr>
          <p:sp>
            <p:nvSpPr>
              <p:cNvPr id="1139" name="Rectangle 126" hidden="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0425760" y="1363692"/>
                <a:ext cx="1069723" cy="223838"/>
              </a:xfrm>
              <a:prstGeom prst="round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0" name="Rectangle 127" hidden="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1656113" y="1336705"/>
                <a:ext cx="871805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1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0 – 39 – 118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1" name="Line 8" hidden="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2164113" y="2044730"/>
                <a:ext cx="0" cy="157162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2" name="Line 9" hidden="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2164113" y="2044730"/>
                <a:ext cx="0" cy="157163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3" name="Rectangle 129" hidden="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425760" y="2011392"/>
                <a:ext cx="1069723" cy="223838"/>
              </a:xfrm>
              <a:prstGeom prst="roundRect">
                <a:avLst/>
              </a:prstGeom>
              <a:solidFill>
                <a:srgbClr val="72C7E7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4" name="Rectangle 130" hidden="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1657700" y="1985992"/>
                <a:ext cx="1041117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3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114 – 199 – 231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5" name="Rectangle 132" hidden="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425760" y="1687542"/>
                <a:ext cx="1069723" cy="223838"/>
              </a:xfrm>
              <a:prstGeom prst="roundRect">
                <a:avLst/>
              </a:prstGeom>
              <a:solidFill>
                <a:srgbClr val="00A1DE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1898" tIns="50949" rIns="101898" bIns="50949"/>
              <a:lstStyle/>
              <a:p>
                <a:pPr defTabSz="949442" fontAlgn="b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971" b="1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146" name="Rectangle 133" hidden="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1657700" y="1660555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2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0 – 161 – 222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7" name="Line 10" hidden="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2164113" y="2370167"/>
                <a:ext cx="0" cy="157162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8" name="Line 11" hidden="1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2164113" y="2370167"/>
                <a:ext cx="0" cy="157163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9" name="Line 12" hidden="1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2164113" y="2370167"/>
                <a:ext cx="0" cy="157162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50" name="Rectangle 135" hidden="1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0425760" y="2336830"/>
                <a:ext cx="1069723" cy="223837"/>
              </a:xfrm>
              <a:prstGeom prst="roundRect">
                <a:avLst/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1" name="Rectangle 136" hidden="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1656113" y="2309842"/>
                <a:ext cx="1041117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4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: 192 – 192 – 192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2" name="Rectangle 139" hidden="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1656113" y="2633692"/>
                <a:ext cx="1012898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5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128 – 128 – 128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3" name="Rectangle 142" hidden="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1657700" y="2957542"/>
                <a:ext cx="1041117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6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128 – 153 – 204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4" name="Rectangle 144" hidden="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5760" y="3313142"/>
                <a:ext cx="1069723" cy="223838"/>
              </a:xfrm>
              <a:prstGeom prst="roundRect">
                <a:avLst/>
              </a:prstGeom>
              <a:solidFill>
                <a:srgbClr val="4066B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5" name="Rectangle 145" hidden="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1656113" y="3282980"/>
                <a:ext cx="984679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7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64 – 102 – 178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6" name="Rectangle 147" hidden="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0425760" y="3638580"/>
                <a:ext cx="1069723" cy="223838"/>
              </a:xfrm>
              <a:prstGeom prst="roundRect">
                <a:avLst/>
              </a:prstGeom>
              <a:solidFill>
                <a:srgbClr val="009999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7" name="Rectangle 148" hidden="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11656113" y="360683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8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0 – 153 – 153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8" name="Rectangle 150" hidden="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10425760" y="2654330"/>
                <a:ext cx="1069723" cy="223838"/>
              </a:xfrm>
              <a:prstGeom prst="roundRect">
                <a:avLst/>
              </a:prstGeom>
              <a:solidFill>
                <a:srgbClr val="80808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9" name="Rectangle 151" hidden="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1656113" y="393068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9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37 – 71 – 101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0" name="Rectangle 150" hidden="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0425760" y="2978180"/>
                <a:ext cx="1069723" cy="223838"/>
              </a:xfrm>
              <a:prstGeom prst="roundRect">
                <a:avLst/>
              </a:prstGeom>
              <a:solidFill>
                <a:srgbClr val="8099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1" name="Rectangle 151" hidden="1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1656113" y="4256117"/>
                <a:ext cx="871805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10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43 – 14 – 86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2" name="Rectangle 147" hidden="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0425760" y="3957667"/>
                <a:ext cx="1069723" cy="223838"/>
              </a:xfrm>
              <a:prstGeom prst="roundRect">
                <a:avLst/>
              </a:prstGeom>
              <a:solidFill>
                <a:srgbClr val="254765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3" name="Rectangle 147" hidden="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10425760" y="4281517"/>
                <a:ext cx="1069723" cy="223838"/>
              </a:xfrm>
              <a:prstGeom prst="roundRect">
                <a:avLst/>
              </a:prstGeom>
              <a:solidFill>
                <a:srgbClr val="2B0E5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4" name="Rectangle 127" hidden="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10665602" y="1398667"/>
                <a:ext cx="585164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1st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5" name="Rectangle 127" hidden="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0657963" y="1722517"/>
                <a:ext cx="600015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3rd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6" name="Rectangle 127" hidden="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0662184" y="2046367"/>
                <a:ext cx="592589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5th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7" name="Rectangle 127" hidden="1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10637334" y="2371804"/>
                <a:ext cx="64308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Light Gray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8" name="Rectangle 127" hidden="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10651810" y="2689305"/>
                <a:ext cx="613382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Dark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Gray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9" name="Rectangle 127" hidden="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10494044" y="3013155"/>
                <a:ext cx="928242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2nd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0" name="Rectangle 127" hidden="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10512056" y="3348117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4th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1" name="Rectangle 127" hidden="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10512056" y="3673555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5th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2" name="Rectangle 127" hidden="1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10512056" y="3992642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8th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3" name="Rectangle 127" hidden="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10512056" y="4316492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9th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174" name="Group 1173" hidden="1"/>
            <p:cNvGrpSpPr/>
            <p:nvPr userDrawn="1"/>
          </p:nvGrpSpPr>
          <p:grpSpPr>
            <a:xfrm>
              <a:off x="10106606" y="3933070"/>
              <a:ext cx="2160182" cy="271124"/>
              <a:chOff x="10106606" y="3933070"/>
              <a:chExt cx="2160182" cy="271124"/>
            </a:xfrm>
          </p:grpSpPr>
          <p:sp>
            <p:nvSpPr>
              <p:cNvPr id="1175" name="Rectangle 126" hidden="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0106606" y="3959650"/>
                <a:ext cx="1069723" cy="223838"/>
              </a:xfrm>
              <a:prstGeom prst="roundRect">
                <a:avLst/>
              </a:prstGeom>
              <a:solidFill>
                <a:srgbClr val="92D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76" name="Rectangle 127" hidden="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1338546" y="393307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Destacado 1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146 – 212 – 0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77" name="Rectangle 1176" hidden="1"/>
              <p:cNvSpPr/>
              <p:nvPr userDrawn="1"/>
            </p:nvSpPr>
            <p:spPr>
              <a:xfrm>
                <a:off x="10264267" y="3948459"/>
                <a:ext cx="763684" cy="234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2nd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178" name="Group 1177" hidden="1"/>
            <p:cNvGrpSpPr/>
            <p:nvPr userDrawn="1"/>
          </p:nvGrpSpPr>
          <p:grpSpPr>
            <a:xfrm>
              <a:off x="10106606" y="4251750"/>
              <a:ext cx="2160182" cy="271124"/>
              <a:chOff x="10106606" y="4251750"/>
              <a:chExt cx="2160182" cy="271124"/>
            </a:xfrm>
          </p:grpSpPr>
          <p:sp>
            <p:nvSpPr>
              <p:cNvPr id="1179" name="Rectangle 135" hidden="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0106606" y="4278331"/>
                <a:ext cx="1069723" cy="223837"/>
              </a:xfrm>
              <a:prstGeom prst="roundRect">
                <a:avLst/>
              </a:prstGeom>
              <a:solidFill>
                <a:srgbClr val="3C8A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80" name="Rectangle 136" hidden="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1338546" y="425175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Destacado 2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60 – 138 – 46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1" name="Rectangle 1180" hidden="1"/>
              <p:cNvSpPr/>
              <p:nvPr userDrawn="1"/>
            </p:nvSpPr>
            <p:spPr>
              <a:xfrm>
                <a:off x="10282278" y="4267139"/>
                <a:ext cx="728039" cy="234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4th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182" name="Group 1181" hidden="1"/>
            <p:cNvGrpSpPr/>
            <p:nvPr userDrawn="1"/>
          </p:nvGrpSpPr>
          <p:grpSpPr>
            <a:xfrm>
              <a:off x="10106606" y="4577188"/>
              <a:ext cx="2103745" cy="271124"/>
              <a:chOff x="10106606" y="4714465"/>
              <a:chExt cx="2103745" cy="271124"/>
            </a:xfrm>
          </p:grpSpPr>
          <p:sp>
            <p:nvSpPr>
              <p:cNvPr id="1183" name="Rectangle 126" hidden="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10106606" y="4741045"/>
                <a:ext cx="1069723" cy="223838"/>
              </a:xfrm>
              <a:prstGeom prst="roundRect">
                <a:avLst/>
              </a:prstGeom>
              <a:solidFill>
                <a:srgbClr val="CC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84" name="Rectangle 127" hidden="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11338546" y="4714465"/>
                <a:ext cx="871805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Negativo/Rojo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204 – 51 – 0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56" name="Picture 55"/>
          <p:cNvPicPr>
            <a:picLocks noChangeAspect="1" noChangeArrowheads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5" y="109937"/>
            <a:ext cx="836745" cy="4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n 2" descr="21598-Pantallas11.pdf"/>
          <p:cNvPicPr>
            <a:picLocks noChangeAspect="1"/>
          </p:cNvPicPr>
          <p:nvPr userDrawn="1"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/>
          <a:stretch/>
        </p:blipFill>
        <p:spPr bwMode="auto">
          <a:xfrm>
            <a:off x="0" y="6551720"/>
            <a:ext cx="4240725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17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tabLst/>
        <a:defRPr sz="1943" b="1">
          <a:solidFill>
            <a:srgbClr val="403B33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93456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86912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480368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973824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97040" indent="-197040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Wingdings 2" pitchFamily="18" charset="2"/>
        <a:buChar char="¡"/>
        <a:defRPr sz="1511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85513" indent="-191900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Courier New" panose="02070309020205020404" pitchFamily="49" charset="0"/>
        <a:buChar char="o"/>
        <a:tabLst/>
        <a:defRPr sz="1511">
          <a:solidFill>
            <a:schemeClr val="tx1"/>
          </a:solidFill>
          <a:latin typeface="Arial" pitchFamily="34" charset="0"/>
        </a:defRPr>
      </a:lvl2pPr>
      <a:lvl3pPr marL="579125" indent="-193613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Wingdings 2" panose="05020102010507070707" pitchFamily="18" charset="2"/>
        <a:buChar char="¡"/>
        <a:defRPr sz="1511">
          <a:solidFill>
            <a:schemeClr val="tx1"/>
          </a:solidFill>
          <a:latin typeface="Arial" pitchFamily="34" charset="0"/>
        </a:defRPr>
      </a:lvl3pPr>
      <a:lvl4pPr marL="771025" indent="-191900" algn="l" defTabSz="973205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Courier New" panose="02070309020205020404" pitchFamily="49" charset="0"/>
        <a:buChar char="o"/>
        <a:defRPr sz="1511">
          <a:solidFill>
            <a:schemeClr val="tx1"/>
          </a:solidFill>
          <a:latin typeface="Arial" pitchFamily="34" charset="0"/>
        </a:defRPr>
      </a:lvl4pPr>
      <a:lvl5pPr marL="1060588" indent="-188473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Wingdings" pitchFamily="2" charset="2"/>
        <a:buChar char="§"/>
        <a:defRPr sz="1511">
          <a:solidFill>
            <a:schemeClr val="tx1"/>
          </a:solidFill>
          <a:latin typeface="Arial" pitchFamily="34" charset="0"/>
        </a:defRPr>
      </a:lvl5pPr>
      <a:lvl6pPr marL="2657466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6pPr>
      <a:lvl7pPr marL="3150922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7pPr>
      <a:lvl8pPr marL="3644378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8pPr>
      <a:lvl9pPr marL="4137834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714" y="1751"/>
          <a:ext cx="171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3" name="think-cell Slide" r:id="rId54" imgW="270" imgH="270" progId="TCLayout.ActiveDocument.1">
                  <p:embed/>
                </p:oleObj>
              </mc:Choice>
              <mc:Fallback>
                <p:oleObj name="think-cell Slide" r:id="rId5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714" y="1751"/>
                        <a:ext cx="171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4341" y="632837"/>
            <a:ext cx="9078456" cy="3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s-ES_tradnl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4341" y="1238947"/>
            <a:ext cx="9778553" cy="571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19818" name="Line 42"/>
          <p:cNvSpPr>
            <a:spLocks noChangeShapeType="1"/>
          </p:cNvSpPr>
          <p:nvPr/>
        </p:nvSpPr>
        <p:spPr bwMode="gray">
          <a:xfrm>
            <a:off x="459199" y="993232"/>
            <a:ext cx="9778553" cy="0"/>
          </a:xfrm>
          <a:prstGeom prst="line">
            <a:avLst/>
          </a:prstGeom>
          <a:noFill/>
          <a:ln w="19050">
            <a:solidFill>
              <a:srgbClr val="D6027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187" dirty="0">
              <a:solidFill>
                <a:srgbClr val="403B33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268" y="7006700"/>
            <a:ext cx="2494756" cy="402483"/>
          </a:xfrm>
          <a:prstGeom prst="rect">
            <a:avLst/>
          </a:prstGeom>
        </p:spPr>
        <p:txBody>
          <a:bodyPr rIns="0"/>
          <a:lstStyle>
            <a:defPPr>
              <a:defRPr lang="es-ES"/>
            </a:defPPr>
            <a:lvl1pPr algn="r" defTabSz="457200"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  <a:lvl2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2pPr>
            <a:lvl3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3pPr>
            <a:lvl4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4pPr>
            <a:lvl5pPr defTabSz="457200">
              <a:defRPr>
                <a:latin typeface="Arial" pitchFamily="34" charset="0"/>
                <a:ea typeface="ＭＳ Ｐゴシック" charset="-128"/>
                <a:cs typeface="+mn-cs"/>
              </a:defRPr>
            </a:lvl5pPr>
            <a:lvl6pPr>
              <a:defRPr>
                <a:latin typeface="Arial" pitchFamily="34" charset="0"/>
                <a:ea typeface="ＭＳ Ｐゴシック" charset="-128"/>
                <a:cs typeface="+mn-cs"/>
              </a:defRPr>
            </a:lvl6pPr>
            <a:lvl7pPr>
              <a:defRPr>
                <a:latin typeface="Arial" pitchFamily="34" charset="0"/>
                <a:ea typeface="ＭＳ Ｐゴシック" charset="-128"/>
                <a:cs typeface="+mn-cs"/>
              </a:defRPr>
            </a:lvl7pPr>
            <a:lvl8pPr>
              <a:defRPr>
                <a:latin typeface="Arial" pitchFamily="34" charset="0"/>
                <a:ea typeface="ＭＳ Ｐゴシック" charset="-128"/>
                <a:cs typeface="+mn-cs"/>
              </a:defRPr>
            </a:lvl8pPr>
            <a:lvl9pPr>
              <a:defRPr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F6A923-1EDA-44B1-A7C7-2826168F2C9A}" type="slidenum">
              <a:rPr lang="es-ES_tradnl" sz="1295" smtClean="0">
                <a:solidFill>
                  <a:srgbClr val="403B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_tradnl" sz="1295" dirty="0">
              <a:solidFill>
                <a:srgbClr val="403B33"/>
              </a:solidFill>
            </a:endParaRPr>
          </a:p>
        </p:txBody>
      </p:sp>
      <p:grpSp>
        <p:nvGrpSpPr>
          <p:cNvPr id="3020754" name="DTT_Palette" hidden="1"/>
          <p:cNvGrpSpPr/>
          <p:nvPr/>
        </p:nvGrpSpPr>
        <p:grpSpPr>
          <a:xfrm>
            <a:off x="10908337" y="503246"/>
            <a:ext cx="2453373" cy="4841120"/>
            <a:chOff x="10106606" y="456536"/>
            <a:chExt cx="2273057" cy="4391776"/>
          </a:xfrm>
        </p:grpSpPr>
        <p:grpSp>
          <p:nvGrpSpPr>
            <p:cNvPr id="1138" name="Group 1137" hidden="1"/>
            <p:cNvGrpSpPr/>
            <p:nvPr userDrawn="1"/>
          </p:nvGrpSpPr>
          <p:grpSpPr>
            <a:xfrm>
              <a:off x="10106606" y="456536"/>
              <a:ext cx="2273057" cy="3190536"/>
              <a:chOff x="10425760" y="1336705"/>
              <a:chExt cx="2273057" cy="3190536"/>
            </a:xfrm>
          </p:grpSpPr>
          <p:sp>
            <p:nvSpPr>
              <p:cNvPr id="1139" name="Rectangle 126" hidden="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0425760" y="1363692"/>
                <a:ext cx="1069723" cy="223838"/>
              </a:xfrm>
              <a:prstGeom prst="round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0" name="Rectangle 127" hidden="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1656113" y="1336705"/>
                <a:ext cx="871805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1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0 – 39 – 118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1" name="Line 8" hidden="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2164113" y="2044730"/>
                <a:ext cx="0" cy="157162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2" name="Line 9" hidden="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2164113" y="2044730"/>
                <a:ext cx="0" cy="157163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3" name="Rectangle 129" hidden="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425760" y="2011392"/>
                <a:ext cx="1069723" cy="223838"/>
              </a:xfrm>
              <a:prstGeom prst="roundRect">
                <a:avLst/>
              </a:prstGeom>
              <a:solidFill>
                <a:srgbClr val="72C7E7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4" name="Rectangle 130" hidden="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1657700" y="1985992"/>
                <a:ext cx="1041117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3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114 – 199 – 231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5" name="Rectangle 132" hidden="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5760" y="1687542"/>
                <a:ext cx="1069723" cy="223838"/>
              </a:xfrm>
              <a:prstGeom prst="roundRect">
                <a:avLst/>
              </a:prstGeom>
              <a:solidFill>
                <a:srgbClr val="00A1DE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1898" tIns="50949" rIns="101898" bIns="50949"/>
              <a:lstStyle/>
              <a:p>
                <a:pPr defTabSz="949442" fontAlgn="b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971" b="1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146" name="Rectangle 133" hidden="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1657700" y="1660555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2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0 – 161 – 222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7" name="Line 10" hidden="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2164113" y="2370167"/>
                <a:ext cx="0" cy="157162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8" name="Line 11" hidden="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2164113" y="2370167"/>
                <a:ext cx="0" cy="157163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49" name="Line 12" hidden="1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2164113" y="2370167"/>
                <a:ext cx="0" cy="157162"/>
              </a:xfrm>
              <a:prstGeom prst="line">
                <a:avLst/>
              </a:prstGeom>
              <a:noFill/>
              <a:ln w="12700" cap="sq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defTabSz="986912" fontAlgn="base">
                  <a:spcBef>
                    <a:spcPts val="49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50" name="Rectangle 135" hidden="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0425760" y="2336830"/>
                <a:ext cx="1069723" cy="223837"/>
              </a:xfrm>
              <a:prstGeom prst="roundRect">
                <a:avLst/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1" name="Rectangle 136" hidden="1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1656113" y="2309842"/>
                <a:ext cx="1041117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4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: 192 – 192 – 192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2" name="Rectangle 139" hidden="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1656113" y="2633692"/>
                <a:ext cx="1012898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5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128 – 128 – 128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3" name="Rectangle 142" hidden="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1657700" y="2957542"/>
                <a:ext cx="1041117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6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</a:t>
                </a:r>
                <a:r>
                  <a:rPr lang="es-ES_tradnl" sz="863" dirty="0">
                    <a:solidFill>
                      <a:srgbClr val="000000"/>
                    </a:solidFill>
                    <a:cs typeface="Arial" charset="0"/>
                  </a:rPr>
                  <a:t>128 – 153 – 204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4" name="Rectangle 144" hidden="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425760" y="3313142"/>
                <a:ext cx="1069723" cy="223838"/>
              </a:xfrm>
              <a:prstGeom prst="roundRect">
                <a:avLst/>
              </a:prstGeom>
              <a:solidFill>
                <a:srgbClr val="4066B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5" name="Rectangle 145" hidden="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1656113" y="3282980"/>
                <a:ext cx="984679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7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64 – 102 – 178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6" name="Rectangle 147" hidden="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0425760" y="3638580"/>
                <a:ext cx="1069723" cy="223838"/>
              </a:xfrm>
              <a:prstGeom prst="roundRect">
                <a:avLst/>
              </a:prstGeom>
              <a:solidFill>
                <a:srgbClr val="009999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7" name="Rectangle 148" hidden="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1656113" y="360683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8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0 – 153 – 153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8" name="Rectangle 150" hidden="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10425760" y="2654330"/>
                <a:ext cx="1069723" cy="223838"/>
              </a:xfrm>
              <a:prstGeom prst="roundRect">
                <a:avLst/>
              </a:prstGeom>
              <a:solidFill>
                <a:srgbClr val="80808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9" name="Rectangle 151" hidden="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11656113" y="393068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9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37 – 71 – 101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0" name="Rectangle 150" hidden="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0425760" y="2978180"/>
                <a:ext cx="1069723" cy="223838"/>
              </a:xfrm>
              <a:prstGeom prst="roundRect">
                <a:avLst/>
              </a:prstGeom>
              <a:solidFill>
                <a:srgbClr val="8099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1" name="Rectangle 151" hidden="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1656113" y="4256117"/>
                <a:ext cx="871805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Color 10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43 – 14 – 86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2" name="Rectangle 147" hidden="1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0425760" y="3957667"/>
                <a:ext cx="1069723" cy="223838"/>
              </a:xfrm>
              <a:prstGeom prst="roundRect">
                <a:avLst/>
              </a:prstGeom>
              <a:solidFill>
                <a:srgbClr val="254765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3" name="Rectangle 147" hidden="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0425760" y="4281517"/>
                <a:ext cx="1069723" cy="223838"/>
              </a:xfrm>
              <a:prstGeom prst="roundRect">
                <a:avLst/>
              </a:prstGeom>
              <a:solidFill>
                <a:srgbClr val="2B0E5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85954" tIns="42977" rIns="85954" bIns="42977"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4" name="Rectangle 127" hidden="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10665602" y="1398667"/>
                <a:ext cx="585164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1st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5" name="Rectangle 127" hidden="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10657963" y="1722517"/>
                <a:ext cx="600015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3rd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6" name="Rectangle 127" hidden="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0662184" y="2046367"/>
                <a:ext cx="592589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5th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7" name="Rectangle 127" hidden="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0637334" y="2371804"/>
                <a:ext cx="64308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Light Gray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8" name="Rectangle 127" hidden="1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10651810" y="2689305"/>
                <a:ext cx="613382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Dark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Gray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9" name="Rectangle 127" hidden="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10494044" y="3013155"/>
                <a:ext cx="928242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2nd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0" name="Rectangle 127" hidden="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10512056" y="3348117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4th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1" name="Rectangle 127" hidden="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10512056" y="3673555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5th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2" name="Rectangle 127" hidden="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10512056" y="3992642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8th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3" name="Rectangle 127" hidden="1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10512056" y="4316492"/>
                <a:ext cx="892597" cy="15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9th </a:t>
                </a:r>
                <a:r>
                  <a:rPr lang="es-ES_tradnl" sz="1079" b="1" dirty="0" err="1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r>
                  <a:rPr lang="es-ES_tradnl" sz="1079" b="1" dirty="0">
                    <a:solidFill>
                      <a:srgbClr val="FFFFFF"/>
                    </a:solidFill>
                    <a:cs typeface="Arial" charset="0"/>
                  </a:rPr>
                  <a:t> (Old)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174" name="Group 1173" hidden="1"/>
            <p:cNvGrpSpPr/>
            <p:nvPr userDrawn="1"/>
          </p:nvGrpSpPr>
          <p:grpSpPr>
            <a:xfrm>
              <a:off x="10106606" y="3933070"/>
              <a:ext cx="2160182" cy="271124"/>
              <a:chOff x="10106606" y="3933070"/>
              <a:chExt cx="2160182" cy="271124"/>
            </a:xfrm>
          </p:grpSpPr>
          <p:sp>
            <p:nvSpPr>
              <p:cNvPr id="1175" name="Rectangle 126" hidden="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0106606" y="3959650"/>
                <a:ext cx="1069723" cy="223838"/>
              </a:xfrm>
              <a:prstGeom prst="roundRect">
                <a:avLst/>
              </a:prstGeom>
              <a:solidFill>
                <a:srgbClr val="92D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76" name="Rectangle 127" hidden="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1338546" y="393307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Destacado 1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146 – 212 – 0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77" name="Rectangle 1176" hidden="1"/>
              <p:cNvSpPr/>
              <p:nvPr userDrawn="1"/>
            </p:nvSpPr>
            <p:spPr>
              <a:xfrm>
                <a:off x="10264267" y="3948459"/>
                <a:ext cx="763684" cy="234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2nd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178" name="Group 1177" hidden="1"/>
            <p:cNvGrpSpPr/>
            <p:nvPr userDrawn="1"/>
          </p:nvGrpSpPr>
          <p:grpSpPr>
            <a:xfrm>
              <a:off x="10106606" y="4251750"/>
              <a:ext cx="2160182" cy="271124"/>
              <a:chOff x="10106606" y="4251750"/>
              <a:chExt cx="2160182" cy="271124"/>
            </a:xfrm>
          </p:grpSpPr>
          <p:sp>
            <p:nvSpPr>
              <p:cNvPr id="1179" name="Rectangle 135" hidden="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10106606" y="4278331"/>
                <a:ext cx="1069723" cy="223837"/>
              </a:xfrm>
              <a:prstGeom prst="roundRect">
                <a:avLst/>
              </a:prstGeom>
              <a:solidFill>
                <a:srgbClr val="3C8A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80" name="Rectangle 136" hidden="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1338546" y="4251750"/>
                <a:ext cx="928242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Destacado 2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60 – 138 – 46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1" name="Rectangle 1180" hidden="1"/>
              <p:cNvSpPr/>
              <p:nvPr userDrawn="1"/>
            </p:nvSpPr>
            <p:spPr>
              <a:xfrm>
                <a:off x="10282278" y="4267139"/>
                <a:ext cx="728039" cy="234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b="1" dirty="0" smtClean="0">
                    <a:solidFill>
                      <a:srgbClr val="FFFFFF"/>
                    </a:solidFill>
                    <a:cs typeface="Arial" charset="0"/>
                  </a:rPr>
                  <a:t>4th </a:t>
                </a:r>
                <a:r>
                  <a:rPr lang="es-ES_tradnl" sz="1079" b="1" dirty="0" err="1" smtClean="0">
                    <a:solidFill>
                      <a:srgbClr val="FFFFFF"/>
                    </a:solidFill>
                    <a:cs typeface="Arial" charset="0"/>
                  </a:rPr>
                  <a:t>Level</a:t>
                </a:r>
                <a:endParaRPr lang="es-ES_tradnl" sz="2159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1182" name="Group 1181" hidden="1"/>
            <p:cNvGrpSpPr/>
            <p:nvPr userDrawn="1"/>
          </p:nvGrpSpPr>
          <p:grpSpPr>
            <a:xfrm>
              <a:off x="10106606" y="4577188"/>
              <a:ext cx="2103745" cy="271124"/>
              <a:chOff x="10106606" y="4714465"/>
              <a:chExt cx="2103745" cy="271124"/>
            </a:xfrm>
          </p:grpSpPr>
          <p:sp>
            <p:nvSpPr>
              <p:cNvPr id="1183" name="Rectangle 126" hidden="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10106606" y="4741045"/>
                <a:ext cx="1069723" cy="223838"/>
              </a:xfrm>
              <a:prstGeom prst="roundRect">
                <a:avLst/>
              </a:prstGeom>
              <a:solidFill>
                <a:srgbClr val="CC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1187" dirty="0">
                  <a:solidFill>
                    <a:srgbClr val="403B33"/>
                  </a:solidFill>
                  <a:cs typeface="Arial" charset="0"/>
                </a:endParaRPr>
              </a:p>
            </p:txBody>
          </p:sp>
          <p:sp>
            <p:nvSpPr>
              <p:cNvPr id="1184" name="Rectangle 127" hidden="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11338546" y="4714465"/>
                <a:ext cx="871805" cy="27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1079" dirty="0" smtClean="0">
                    <a:solidFill>
                      <a:srgbClr val="000000"/>
                    </a:solidFill>
                    <a:cs typeface="Arial" charset="0"/>
                  </a:rPr>
                  <a:t>Negativo/Rojo</a:t>
                </a:r>
              </a:p>
              <a:p>
                <a:pPr defTabSz="949442" fontAlgn="base">
                  <a:spcBef>
                    <a:spcPts val="49"/>
                  </a:spcBef>
                  <a:spcAft>
                    <a:spcPct val="0"/>
                  </a:spcAft>
                </a:pPr>
                <a:r>
                  <a:rPr lang="es-ES_tradnl" sz="863" dirty="0" smtClean="0">
                    <a:solidFill>
                      <a:srgbClr val="000000"/>
                    </a:solidFill>
                    <a:cs typeface="Arial" charset="0"/>
                  </a:rPr>
                  <a:t>RGB: 204 – 51 – 0 </a:t>
                </a:r>
                <a:endParaRPr lang="es-ES_tradnl" sz="23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56" name="Picture 55"/>
          <p:cNvPicPr>
            <a:picLocks noChangeAspect="1" noChangeArrowheads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25" y="109937"/>
            <a:ext cx="836745" cy="4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n 2" descr="21598-Pantallas11.pdf"/>
          <p:cNvPicPr>
            <a:picLocks noChangeAspect="1"/>
          </p:cNvPicPr>
          <p:nvPr userDrawn="1"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9" r="7284"/>
          <a:stretch/>
        </p:blipFill>
        <p:spPr bwMode="auto">
          <a:xfrm>
            <a:off x="0" y="6551720"/>
            <a:ext cx="3931828" cy="1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9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tabLst/>
        <a:defRPr sz="1943" b="1">
          <a:solidFill>
            <a:srgbClr val="403B33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93456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86912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480368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973824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97040" indent="-197040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Wingdings 2" pitchFamily="18" charset="2"/>
        <a:buChar char="¡"/>
        <a:defRPr sz="1511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85513" indent="-191900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Courier New" panose="02070309020205020404" pitchFamily="49" charset="0"/>
        <a:buChar char="o"/>
        <a:tabLst/>
        <a:defRPr sz="1511">
          <a:solidFill>
            <a:schemeClr val="tx1"/>
          </a:solidFill>
          <a:latin typeface="Arial" pitchFamily="34" charset="0"/>
        </a:defRPr>
      </a:lvl2pPr>
      <a:lvl3pPr marL="579125" indent="-193613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Wingdings 2" panose="05020102010507070707" pitchFamily="18" charset="2"/>
        <a:buChar char="¡"/>
        <a:defRPr sz="1511">
          <a:solidFill>
            <a:schemeClr val="tx1"/>
          </a:solidFill>
          <a:latin typeface="Arial" pitchFamily="34" charset="0"/>
        </a:defRPr>
      </a:lvl3pPr>
      <a:lvl4pPr marL="771025" indent="-191900" algn="l" defTabSz="973205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Courier New" panose="02070309020205020404" pitchFamily="49" charset="0"/>
        <a:buChar char="o"/>
        <a:defRPr sz="1511">
          <a:solidFill>
            <a:schemeClr val="tx1"/>
          </a:solidFill>
          <a:latin typeface="Arial" pitchFamily="34" charset="0"/>
        </a:defRPr>
      </a:lvl4pPr>
      <a:lvl5pPr marL="1060588" indent="-188473" algn="l" rtl="0" eaLnBrk="1" fontAlgn="base" hangingPunct="1">
        <a:lnSpc>
          <a:spcPct val="100000"/>
        </a:lnSpc>
        <a:spcBef>
          <a:spcPts val="648"/>
        </a:spcBef>
        <a:spcAft>
          <a:spcPct val="0"/>
        </a:spcAft>
        <a:buClr>
          <a:srgbClr val="D60270"/>
        </a:buClr>
        <a:buFont typeface="Wingdings" pitchFamily="2" charset="2"/>
        <a:buChar char="§"/>
        <a:defRPr sz="1511">
          <a:solidFill>
            <a:schemeClr val="tx1"/>
          </a:solidFill>
          <a:latin typeface="Arial" pitchFamily="34" charset="0"/>
        </a:defRPr>
      </a:lvl5pPr>
      <a:lvl6pPr marL="2657466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6pPr>
      <a:lvl7pPr marL="3150922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7pPr>
      <a:lvl8pPr marL="3644378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8pPr>
      <a:lvl9pPr marL="4137834" indent="-2552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95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78873" y="3029111"/>
            <a:ext cx="5999018" cy="274746"/>
          </a:xfrm>
        </p:spPr>
        <p:txBody>
          <a:bodyPr>
            <a:normAutofit/>
          </a:bodyPr>
          <a:lstStyle/>
          <a:p>
            <a:r>
              <a:rPr lang="es-ES_tradnl" dirty="0"/>
              <a:t>Madrid, </a:t>
            </a:r>
            <a:r>
              <a:rPr lang="es-ES_tradnl" dirty="0" smtClean="0"/>
              <a:t>marzo</a:t>
            </a:r>
            <a:r>
              <a:rPr lang="es-ES_tradnl" dirty="0" smtClean="0"/>
              <a:t> </a:t>
            </a:r>
            <a:r>
              <a:rPr lang="es-ES_tradnl" dirty="0"/>
              <a:t>de </a:t>
            </a:r>
            <a:r>
              <a:rPr lang="es-ES_tradnl" dirty="0" smtClean="0"/>
              <a:t>2016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78873" y="2340533"/>
            <a:ext cx="5999018" cy="773825"/>
          </a:xfrm>
        </p:spPr>
        <p:txBody>
          <a:bodyPr/>
          <a:lstStyle/>
          <a:p>
            <a:r>
              <a:rPr lang="es-ES_tradnl" dirty="0" smtClean="0"/>
              <a:t>Documento de lanzamiento</a:t>
            </a:r>
            <a:endParaRPr lang="es-ES_tradnl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8873" y="1180622"/>
            <a:ext cx="5999018" cy="928590"/>
          </a:xfrm>
        </p:spPr>
        <p:txBody>
          <a:bodyPr/>
          <a:lstStyle/>
          <a:p>
            <a:r>
              <a:rPr lang="es-ES_tradnl" dirty="0" smtClean="0"/>
              <a:t>Soporte a la Fundación de Baloncesto Colegial</a:t>
            </a:r>
            <a:endParaRPr lang="es-ES_tradnl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8391" b="20306"/>
          <a:stretch/>
        </p:blipFill>
        <p:spPr>
          <a:xfrm>
            <a:off x="4660368" y="126125"/>
            <a:ext cx="1844040" cy="6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2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19105" y="4913494"/>
            <a:ext cx="8434637" cy="1846659"/>
          </a:xfrm>
        </p:spPr>
        <p:txBody>
          <a:bodyPr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s-ES_tradnl" sz="800" dirty="0"/>
              <a:t>Monitor </a:t>
            </a:r>
            <a:r>
              <a:rPr lang="es-ES_tradnl" sz="800" dirty="0" err="1"/>
              <a:t>Deloitte</a:t>
            </a:r>
            <a:r>
              <a:rPr lang="es-ES_tradnl" sz="800" dirty="0"/>
              <a:t> hace referencia a la práctica de consultoría estratégica de </a:t>
            </a:r>
            <a:r>
              <a:rPr lang="es-ES_tradnl" sz="800" dirty="0" err="1"/>
              <a:t>Deloitte</a:t>
            </a:r>
            <a:r>
              <a:rPr lang="es-ES_tradnl" sz="800" dirty="0"/>
              <a:t> y presta, entre otros, servicios de asesoramiento en estrategia corporativa, competitiva y digital, </a:t>
            </a:r>
            <a:r>
              <a:rPr lang="es-ES_tradnl" sz="800" dirty="0" err="1"/>
              <a:t>pricing</a:t>
            </a:r>
            <a:r>
              <a:rPr lang="es-ES_tradnl" sz="800" dirty="0"/>
              <a:t> e innovación a los clientes de </a:t>
            </a:r>
            <a:r>
              <a:rPr lang="es-ES_tradnl" sz="800" dirty="0" err="1"/>
              <a:t>Deloitte</a:t>
            </a:r>
            <a:r>
              <a:rPr lang="es-ES_tradnl" sz="800" dirty="0"/>
              <a:t>.</a:t>
            </a:r>
          </a:p>
          <a:p>
            <a:pPr>
              <a:spcBef>
                <a:spcPts val="0"/>
              </a:spcBef>
            </a:pPr>
            <a:endParaRPr lang="es-ES_tradnl" sz="800" dirty="0"/>
          </a:p>
          <a:p>
            <a:pPr>
              <a:spcBef>
                <a:spcPts val="0"/>
              </a:spcBef>
            </a:pPr>
            <a:r>
              <a:rPr lang="es-ES_tradnl" sz="800" dirty="0" err="1"/>
              <a:t>Deloitte</a:t>
            </a:r>
            <a:r>
              <a:rPr lang="es-ES_tradnl" sz="800" dirty="0"/>
              <a:t> hace referencia, individual o conjuntamente, a Deloitte </a:t>
            </a:r>
            <a:r>
              <a:rPr lang="es-ES_tradnl" sz="800" dirty="0" err="1"/>
              <a:t>Touche</a:t>
            </a:r>
            <a:r>
              <a:rPr lang="es-ES_tradnl" sz="800" dirty="0"/>
              <a:t> </a:t>
            </a:r>
            <a:r>
              <a:rPr lang="es-ES_tradnl" sz="800" dirty="0" err="1"/>
              <a:t>Tohmatsu</a:t>
            </a:r>
            <a:r>
              <a:rPr lang="es-ES_tradnl" sz="800" dirty="0"/>
              <a:t> </a:t>
            </a:r>
            <a:r>
              <a:rPr lang="es-ES_tradnl" sz="800" dirty="0" err="1"/>
              <a:t>Limited</a:t>
            </a:r>
            <a:r>
              <a:rPr lang="es-ES_tradnl" sz="800" dirty="0"/>
              <a:t> ("DTTL"), sociedad del Reino Unido no cotizada limitada por garantía, y a su red de firmas miembro y sus entidades asociadas. DTTL y cada una de sus firmas miembro son entidades con personalidad jurídica propia e independiente. DTTL (también denominada "Deloitte Global") no presta servicios a clientes. Consulte la página www.deloitte.com/about si desea obtener una descripción detallada de DTTL y sus firmas miembro.</a:t>
            </a:r>
          </a:p>
          <a:p>
            <a:pPr>
              <a:spcBef>
                <a:spcPts val="0"/>
              </a:spcBef>
            </a:pPr>
            <a:r>
              <a:rPr lang="es-ES_tradnl" sz="800" dirty="0"/>
              <a:t> </a:t>
            </a:r>
          </a:p>
          <a:p>
            <a:pPr>
              <a:spcBef>
                <a:spcPts val="0"/>
              </a:spcBef>
            </a:pPr>
            <a:r>
              <a:rPr lang="es-ES_tradnl" sz="800" dirty="0"/>
              <a:t>Deloitte presta servicios de auditoría, consultoría, asesoramiento fiscal y legal y asesoramiento en transacciones y reestructuraciones a organizaciones nacionales y multinacionales de los principales sectores del tejido empresarial. Con más de 200.000 profesionales y presencia en 150 países en todo el mundo, Deloitte orienta la prestación de sus servicios hacia la excelencia empresarial, la formación, la promoción y el impulso del capital humano, manteniendo así el reconocimiento como la firma líder de servicios profesionales que da el mejor servicio a sus clientes.</a:t>
            </a:r>
          </a:p>
          <a:p>
            <a:pPr>
              <a:spcBef>
                <a:spcPts val="0"/>
              </a:spcBef>
            </a:pPr>
            <a:r>
              <a:rPr lang="es-ES_tradnl" sz="800" dirty="0"/>
              <a:t> </a:t>
            </a:r>
          </a:p>
          <a:p>
            <a:pPr>
              <a:spcBef>
                <a:spcPts val="0"/>
              </a:spcBef>
            </a:pPr>
            <a:r>
              <a:rPr lang="es-ES_tradnl" sz="800" dirty="0"/>
              <a:t>Esta publicación contiene exclusivamente información de carácter general, y ni Deloitte </a:t>
            </a:r>
            <a:r>
              <a:rPr lang="es-ES_tradnl" sz="800" dirty="0" err="1"/>
              <a:t>Touche</a:t>
            </a:r>
            <a:r>
              <a:rPr lang="es-ES_tradnl" sz="800" dirty="0"/>
              <a:t> </a:t>
            </a:r>
            <a:r>
              <a:rPr lang="es-ES_tradnl" sz="800" dirty="0" err="1"/>
              <a:t>Tohmatsu</a:t>
            </a:r>
            <a:r>
              <a:rPr lang="es-ES_tradnl" sz="800" dirty="0"/>
              <a:t> </a:t>
            </a:r>
            <a:r>
              <a:rPr lang="es-ES_tradnl" sz="800" dirty="0" err="1"/>
              <a:t>Limited</a:t>
            </a:r>
            <a:r>
              <a:rPr lang="es-ES_tradnl" sz="800" dirty="0"/>
              <a:t>, ni sus firmas miembro o entidades asociadas (conjuntamente, la “Red Deloitte”), pretenden, por medio de esta publicación, prestar un servicio o asesoramiento profesional. Ninguna entidad de la Red Deloitte se hace responsable de las pérdidas sufridas por cualquier persona que actúe basándose en esta publicación.</a:t>
            </a:r>
          </a:p>
        </p:txBody>
      </p:sp>
      <p:pic>
        <p:nvPicPr>
          <p:cNvPr id="6" name="Picture 5" descr="MonitorD_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50" y="3752945"/>
            <a:ext cx="2217947" cy="9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36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</a:p>
        </p:txBody>
      </p:sp>
      <p:sp>
        <p:nvSpPr>
          <p:cNvPr id="6" name="Content Placeholder 15"/>
          <p:cNvSpPr txBox="1">
            <a:spLocks/>
          </p:cNvSpPr>
          <p:nvPr/>
        </p:nvSpPr>
        <p:spPr>
          <a:xfrm>
            <a:off x="370113" y="1718796"/>
            <a:ext cx="8388000" cy="4345991"/>
          </a:xfrm>
          <a:prstGeom prst="rect">
            <a:avLst/>
          </a:prstGeom>
        </p:spPr>
        <p:txBody>
          <a:bodyPr/>
          <a:lstStyle>
            <a:lvl1pPr marL="0" indent="0" algn="l" defTabSz="999212" rtl="0" eaLnBrk="1" latinLnBrk="0" hangingPunct="1">
              <a:spcBef>
                <a:spcPts val="1311"/>
              </a:spcBef>
              <a:buFont typeface="Arial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9812" indent="-29837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1250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7832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7437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7043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648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ES_tradnl" b="1" dirty="0" smtClean="0"/>
              <a:t>Principales retos y oportunidades para la Fundación Baloncesto Colegial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Enfoque metodológico y equipo de trabajo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_tradnl" dirty="0" smtClean="0"/>
              <a:t>Calendario de trabajo</a:t>
            </a:r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4" r="11813"/>
          <a:stretch/>
        </p:blipFill>
        <p:spPr>
          <a:xfrm>
            <a:off x="8200916" y="0"/>
            <a:ext cx="2473377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44981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1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43"/>
          <p:cNvSpPr>
            <a:spLocks noGrp="1"/>
          </p:cNvSpPr>
          <p:nvPr>
            <p:ph type="title"/>
          </p:nvPr>
        </p:nvSpPr>
        <p:spPr>
          <a:xfrm>
            <a:off x="432761" y="270400"/>
            <a:ext cx="9778554" cy="633794"/>
          </a:xfrm>
        </p:spPr>
        <p:txBody>
          <a:bodyPr/>
          <a:lstStyle/>
          <a:p>
            <a:r>
              <a:rPr lang="es-ES" sz="2200" dirty="0"/>
              <a:t>Principales retos y oportunidades para la Fundación Baloncesto Colegial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32761" y="863325"/>
            <a:ext cx="1009033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99212" rtl="0" eaLnBrk="1" latinLnBrk="0" hangingPunct="1">
              <a:spcBef>
                <a:spcPts val="1311"/>
              </a:spcBef>
              <a:buFont typeface="Arial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9812" indent="-29837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1250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7832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7437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7043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648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/>
              <a:t>A </a:t>
            </a:r>
            <a:r>
              <a:rPr lang="es-ES_tradnl" sz="2000" dirty="0" smtClean="0"/>
              <a:t>la Fundación de Baloncesto Colegial se le plantea una serie de retos que es recomendable abordar durante los próximos meses </a:t>
            </a:r>
            <a:endParaRPr lang="es-ES_tradnl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00350" y="2090755"/>
            <a:ext cx="474632" cy="1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89642" y="1785564"/>
            <a:ext cx="1634400" cy="622089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Realizar un plan</a:t>
            </a:r>
            <a:br>
              <a:rPr lang="es-ES" sz="1200" b="1" dirty="0" smtClean="0">
                <a:solidFill>
                  <a:schemeClr val="bg1"/>
                </a:solidFill>
              </a:rPr>
            </a:br>
            <a:r>
              <a:rPr lang="es-ES" sz="1200" b="1" dirty="0" smtClean="0">
                <a:solidFill>
                  <a:schemeClr val="bg1"/>
                </a:solidFill>
              </a:rPr>
              <a:t>estratégico sobre </a:t>
            </a:r>
            <a:br>
              <a:rPr lang="es-ES" sz="1200" b="1" dirty="0" smtClean="0">
                <a:solidFill>
                  <a:schemeClr val="bg1"/>
                </a:solidFill>
              </a:rPr>
            </a:br>
            <a:r>
              <a:rPr lang="es-ES" sz="1200" b="1" dirty="0" smtClean="0">
                <a:solidFill>
                  <a:schemeClr val="bg1"/>
                </a:solidFill>
              </a:rPr>
              <a:t>la Fundación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937" y="1970608"/>
            <a:ext cx="252000" cy="252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4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74982" y="1785564"/>
            <a:ext cx="6498822" cy="6220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46075" indent="-171450">
              <a:spcBef>
                <a:spcPts val="324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/>
                </a:solidFill>
              </a:rPr>
              <a:t>Dado el rápido crecimiento de la </a:t>
            </a:r>
            <a:r>
              <a:rPr lang="es-ES" sz="1200" dirty="0" smtClean="0">
                <a:solidFill>
                  <a:schemeClr val="tx1"/>
                </a:solidFill>
              </a:rPr>
              <a:t>Fundación durante los últimos años, existe la oportunidad de </a:t>
            </a:r>
            <a:r>
              <a:rPr lang="es-ES" sz="1200" b="1" dirty="0" smtClean="0">
                <a:solidFill>
                  <a:schemeClr val="tx1"/>
                </a:solidFill>
              </a:rPr>
              <a:t>reflexionar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>
                <a:solidFill>
                  <a:schemeClr val="tx1"/>
                </a:solidFill>
              </a:rPr>
              <a:t>sobre </a:t>
            </a:r>
            <a:r>
              <a:rPr lang="es-ES" sz="1200" dirty="0" smtClean="0">
                <a:solidFill>
                  <a:schemeClr val="tx1"/>
                </a:solidFill>
              </a:rPr>
              <a:t>sus </a:t>
            </a:r>
            <a:r>
              <a:rPr lang="es-ES" sz="1200" b="1" dirty="0">
                <a:solidFill>
                  <a:schemeClr val="tx1"/>
                </a:solidFill>
              </a:rPr>
              <a:t>objetivos estratégicos</a:t>
            </a:r>
            <a:r>
              <a:rPr lang="es-ES" sz="1200" dirty="0">
                <a:solidFill>
                  <a:schemeClr val="tx1"/>
                </a:solidFill>
              </a:rPr>
              <a:t>, </a:t>
            </a:r>
            <a:r>
              <a:rPr lang="es-ES" sz="1200" dirty="0" smtClean="0">
                <a:solidFill>
                  <a:schemeClr val="tx1"/>
                </a:solidFill>
              </a:rPr>
              <a:t>su </a:t>
            </a:r>
            <a:r>
              <a:rPr lang="es-ES" sz="1200" dirty="0">
                <a:solidFill>
                  <a:schemeClr val="tx1"/>
                </a:solidFill>
              </a:rPr>
              <a:t>“campo de juego” y cuáles son los </a:t>
            </a:r>
            <a:r>
              <a:rPr lang="es-ES" sz="1200" b="1" dirty="0">
                <a:solidFill>
                  <a:schemeClr val="tx1"/>
                </a:solidFill>
              </a:rPr>
              <a:t>sistemas de gestión </a:t>
            </a:r>
            <a:r>
              <a:rPr lang="es-ES" sz="1200" dirty="0">
                <a:solidFill>
                  <a:schemeClr val="tx1"/>
                </a:solidFill>
              </a:rPr>
              <a:t>y </a:t>
            </a:r>
            <a:r>
              <a:rPr lang="es-ES" sz="1200" b="1" dirty="0">
                <a:solidFill>
                  <a:schemeClr val="tx1"/>
                </a:solidFill>
              </a:rPr>
              <a:t>organización</a:t>
            </a:r>
            <a:r>
              <a:rPr lang="es-ES" sz="1200" dirty="0">
                <a:solidFill>
                  <a:schemeClr val="tx1"/>
                </a:solidFill>
              </a:rPr>
              <a:t> necesarios para alcanzarlos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9642" y="3631522"/>
            <a:ext cx="1634400" cy="622089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Impulsar la digitalización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4937" y="3816566"/>
            <a:ext cx="252000" cy="252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400" b="1" dirty="0">
                <a:solidFill>
                  <a:schemeClr val="accent3"/>
                </a:solidFill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827944" y="3942566"/>
            <a:ext cx="49137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75029" y="3631522"/>
            <a:ext cx="6498822" cy="6220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50838" indent="-171450">
              <a:spcBef>
                <a:spcPts val="324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/>
                </a:solidFill>
              </a:rPr>
              <a:t>Oportunidad de utilizar </a:t>
            </a:r>
            <a:r>
              <a:rPr lang="es-ES" sz="1200" dirty="0" smtClean="0">
                <a:solidFill>
                  <a:schemeClr val="tx1"/>
                </a:solidFill>
              </a:rPr>
              <a:t>el </a:t>
            </a:r>
            <a:r>
              <a:rPr lang="es-ES" sz="1200" dirty="0">
                <a:solidFill>
                  <a:schemeClr val="tx1"/>
                </a:solidFill>
              </a:rPr>
              <a:t>mundo digital como una </a:t>
            </a:r>
            <a:r>
              <a:rPr lang="es-ES" sz="1200" b="1" dirty="0">
                <a:solidFill>
                  <a:schemeClr val="tx1"/>
                </a:solidFill>
              </a:rPr>
              <a:t>palanca </a:t>
            </a:r>
            <a:r>
              <a:rPr lang="es-ES" sz="1200" dirty="0">
                <a:solidFill>
                  <a:schemeClr val="tx1"/>
                </a:solidFill>
              </a:rPr>
              <a:t>para </a:t>
            </a:r>
            <a:r>
              <a:rPr lang="es-ES" sz="1200" b="1" dirty="0" smtClean="0">
                <a:solidFill>
                  <a:schemeClr val="tx1"/>
                </a:solidFill>
              </a:rPr>
              <a:t>llegar de forma más eficiente </a:t>
            </a:r>
            <a:r>
              <a:rPr lang="es-ES" sz="1200" dirty="0" smtClean="0">
                <a:solidFill>
                  <a:schemeClr val="tx1"/>
                </a:solidFill>
              </a:rPr>
              <a:t>a más colegios , estudiantes y otros </a:t>
            </a:r>
            <a:r>
              <a:rPr lang="es-ES" sz="1200" dirty="0" err="1" smtClean="0">
                <a:solidFill>
                  <a:schemeClr val="tx1"/>
                </a:solidFill>
              </a:rPr>
              <a:t>stakeholders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9642" y="2605587"/>
            <a:ext cx="1634400" cy="828001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Evolucionar la estrategia de patrocinios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4937" y="2893587"/>
            <a:ext cx="252000" cy="252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400" b="1" dirty="0" smtClean="0">
                <a:solidFill>
                  <a:schemeClr val="accent2"/>
                </a:solidFill>
              </a:rPr>
              <a:t>2</a:t>
            </a:r>
            <a:endParaRPr lang="es-ES_tradnl" sz="14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75028" y="2605587"/>
            <a:ext cx="6498822" cy="82800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50838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_tradnl" sz="1200" dirty="0" smtClean="0">
                <a:solidFill>
                  <a:schemeClr val="tx1"/>
                </a:solidFill>
              </a:rPr>
              <a:t>Evolucionar la relación con los </a:t>
            </a:r>
            <a:r>
              <a:rPr lang="es-ES_tradnl" sz="1200" b="1" dirty="0" smtClean="0">
                <a:solidFill>
                  <a:schemeClr val="tx1"/>
                </a:solidFill>
              </a:rPr>
              <a:t>patrocinios </a:t>
            </a:r>
            <a:r>
              <a:rPr lang="es-ES_tradnl" sz="1200" dirty="0" smtClean="0">
                <a:solidFill>
                  <a:schemeClr val="tx1"/>
                </a:solidFill>
              </a:rPr>
              <a:t>de manera que tengan un relación más cercana y directa con la Fundación, conozcan y compartan su </a:t>
            </a:r>
            <a:r>
              <a:rPr lang="es-ES_tradnl" sz="1200" b="1" dirty="0" smtClean="0">
                <a:solidFill>
                  <a:schemeClr val="tx1"/>
                </a:solidFill>
              </a:rPr>
              <a:t>visión </a:t>
            </a:r>
            <a:r>
              <a:rPr lang="es-ES_tradnl" sz="1200" b="1" i="1" dirty="0" err="1" smtClean="0">
                <a:solidFill>
                  <a:schemeClr val="tx1"/>
                </a:solidFill>
              </a:rPr>
              <a:t>Basketball</a:t>
            </a:r>
            <a:r>
              <a:rPr lang="es-ES_tradnl" sz="1200" b="1" i="1" dirty="0" smtClean="0">
                <a:solidFill>
                  <a:schemeClr val="tx1"/>
                </a:solidFill>
              </a:rPr>
              <a:t> </a:t>
            </a:r>
            <a:r>
              <a:rPr lang="es-ES_tradnl" sz="1200" b="1" i="1" dirty="0" err="1" smtClean="0">
                <a:solidFill>
                  <a:schemeClr val="tx1"/>
                </a:solidFill>
              </a:rPr>
              <a:t>is</a:t>
            </a:r>
            <a:r>
              <a:rPr lang="es-ES_tradnl" sz="1200" b="1" i="1" dirty="0" smtClean="0">
                <a:solidFill>
                  <a:schemeClr val="tx1"/>
                </a:solidFill>
              </a:rPr>
              <a:t> </a:t>
            </a:r>
            <a:r>
              <a:rPr lang="es-ES_tradnl" sz="1200" b="1" i="1" dirty="0" err="1" smtClean="0">
                <a:solidFill>
                  <a:schemeClr val="tx1"/>
                </a:solidFill>
              </a:rPr>
              <a:t>education</a:t>
            </a:r>
            <a:r>
              <a:rPr lang="es-ES_tradnl" sz="1200" b="1" i="1" dirty="0" smtClean="0">
                <a:solidFill>
                  <a:schemeClr val="tx1"/>
                </a:solidFill>
              </a:rPr>
              <a:t> </a:t>
            </a:r>
            <a:r>
              <a:rPr lang="es-ES_tradnl" sz="1200" dirty="0" smtClean="0">
                <a:solidFill>
                  <a:schemeClr val="tx1"/>
                </a:solidFill>
              </a:rPr>
              <a:t>y acuerden cómo encajar el objetivo comercial/ publicitario de los patrocinios con los </a:t>
            </a:r>
            <a:r>
              <a:rPr lang="es-ES_tradnl" sz="1200" b="1" dirty="0" smtClean="0">
                <a:solidFill>
                  <a:schemeClr val="tx1"/>
                </a:solidFill>
              </a:rPr>
              <a:t>valores de la Fundación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827944" y="3019587"/>
            <a:ext cx="2470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77152" y="4451545"/>
            <a:ext cx="1634400" cy="622089"/>
          </a:xfrm>
          <a:prstGeom prst="rect">
            <a:avLst/>
          </a:prstGeom>
          <a:solidFill>
            <a:srgbClr val="72C7E7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Reflexionar sobre el </a:t>
            </a:r>
            <a:r>
              <a:rPr lang="es-ES_tradnl" sz="1200" b="1" dirty="0" err="1" smtClean="0">
                <a:solidFill>
                  <a:schemeClr val="bg1"/>
                </a:solidFill>
              </a:rPr>
              <a:t>dimensionamien</a:t>
            </a:r>
            <a:r>
              <a:rPr lang="es-ES_tradnl" sz="1200" b="1" dirty="0" smtClean="0">
                <a:solidFill>
                  <a:schemeClr val="bg1"/>
                </a:solidFill>
              </a:rPr>
              <a:t>-</a:t>
            </a:r>
            <a:br>
              <a:rPr lang="es-ES_tradnl" sz="1200" b="1" dirty="0" smtClean="0">
                <a:solidFill>
                  <a:schemeClr val="bg1"/>
                </a:solidFill>
              </a:rPr>
            </a:br>
            <a:r>
              <a:rPr lang="es-ES_tradnl" sz="1200" b="1" dirty="0" smtClean="0">
                <a:solidFill>
                  <a:schemeClr val="bg1"/>
                </a:solidFill>
              </a:rPr>
              <a:t>to organizativo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2447" y="4636589"/>
            <a:ext cx="252000" cy="252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400" b="1" dirty="0">
                <a:solidFill>
                  <a:srgbClr val="72C7E7"/>
                </a:solidFill>
              </a:rPr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15454" y="4762589"/>
            <a:ext cx="491378" cy="0"/>
          </a:xfrm>
          <a:prstGeom prst="line">
            <a:avLst/>
          </a:prstGeom>
          <a:ln>
            <a:solidFill>
              <a:srgbClr val="72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62539" y="4451545"/>
            <a:ext cx="6498822" cy="6220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50838" indent="-171450">
              <a:spcBef>
                <a:spcPts val="324"/>
              </a:spcBef>
              <a:buFont typeface="Wingdings" panose="05000000000000000000" pitchFamily="2" charset="2"/>
              <a:buChar char="§"/>
            </a:pPr>
            <a:r>
              <a:rPr lang="es-ES" sz="1200" b="1" dirty="0" smtClean="0">
                <a:solidFill>
                  <a:schemeClr val="tx1"/>
                </a:solidFill>
              </a:rPr>
              <a:t>Dimensionar eficientemente la Fundación </a:t>
            </a:r>
            <a:r>
              <a:rPr lang="es-ES" sz="1200" dirty="0" smtClean="0">
                <a:solidFill>
                  <a:schemeClr val="tx1"/>
                </a:solidFill>
              </a:rPr>
              <a:t>para poder responder a los retos que tiene en el medio plazo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94642" y="5271568"/>
            <a:ext cx="1634400" cy="622089"/>
          </a:xfrm>
          <a:prstGeom prst="rect">
            <a:avLst/>
          </a:prstGeom>
          <a:solidFill>
            <a:srgbClr val="3C8A2E"/>
          </a:solidFill>
          <a:ln w="19050" cap="flat" cmpd="sng" algn="ctr">
            <a:solidFill>
              <a:srgbClr val="3C8A2E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Implantar un plan de comunicación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9937" y="5456612"/>
            <a:ext cx="252000" cy="252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C8A2E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400" b="1" dirty="0">
                <a:solidFill>
                  <a:srgbClr val="3C8A2E"/>
                </a:solidFill>
              </a:rPr>
              <a:t>5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32944" y="5582612"/>
            <a:ext cx="491378" cy="0"/>
          </a:xfrm>
          <a:prstGeom prst="line">
            <a:avLst/>
          </a:prstGeom>
          <a:ln>
            <a:solidFill>
              <a:srgbClr val="3C8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080029" y="5271568"/>
            <a:ext cx="6498822" cy="6220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C8A2E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50838" indent="-171450">
              <a:spcBef>
                <a:spcPts val="324"/>
              </a:spcBef>
              <a:buFont typeface="Wingdings" panose="05000000000000000000" pitchFamily="2" charset="2"/>
              <a:buChar char="§"/>
            </a:pPr>
            <a:r>
              <a:rPr lang="es-ES" sz="1200" b="1" dirty="0" smtClean="0">
                <a:solidFill>
                  <a:schemeClr val="tx1"/>
                </a:solidFill>
              </a:rPr>
              <a:t>Mejorar la comunicación </a:t>
            </a:r>
            <a:r>
              <a:rPr lang="es-ES" sz="1200" dirty="0" smtClean="0">
                <a:solidFill>
                  <a:schemeClr val="tx1"/>
                </a:solidFill>
              </a:rPr>
              <a:t>con los colegios y estudiantes de manera que puedan trasladar fácilmente el objetivo último de la Fundación que es educar a través del baloncesto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94642" y="6091591"/>
            <a:ext cx="1634400" cy="62208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Realizar un plan </a:t>
            </a:r>
            <a:br>
              <a:rPr lang="es-ES_tradnl" sz="1200" b="1" dirty="0" smtClean="0">
                <a:solidFill>
                  <a:schemeClr val="bg1"/>
                </a:solidFill>
              </a:rPr>
            </a:br>
            <a:r>
              <a:rPr lang="es-ES_tradnl" sz="1200" b="1" dirty="0" smtClean="0">
                <a:solidFill>
                  <a:schemeClr val="bg1"/>
                </a:solidFill>
              </a:rPr>
              <a:t>de gestión de “</a:t>
            </a:r>
            <a:r>
              <a:rPr lang="es-ES_tradnl" sz="1200" b="1" dirty="0" err="1" smtClean="0">
                <a:solidFill>
                  <a:schemeClr val="bg1"/>
                </a:solidFill>
              </a:rPr>
              <a:t>stakeholders</a:t>
            </a:r>
            <a:r>
              <a:rPr lang="es-ES_tradnl" sz="1200" b="1" dirty="0" smtClean="0">
                <a:solidFill>
                  <a:schemeClr val="bg1"/>
                </a:solidFill>
              </a:rPr>
              <a:t>”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59937" y="6276635"/>
            <a:ext cx="252000" cy="252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4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s-ES_tradnl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32944" y="6402635"/>
            <a:ext cx="4913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080029" y="6091591"/>
            <a:ext cx="6498822" cy="6220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50838" indent="-171450">
              <a:spcBef>
                <a:spcPts val="324"/>
              </a:spcBef>
              <a:buFont typeface="Wingdings" panose="05000000000000000000" pitchFamily="2" charset="2"/>
              <a:buChar char="§"/>
            </a:pPr>
            <a:r>
              <a:rPr lang="es-ES" sz="1200" dirty="0" smtClean="0">
                <a:solidFill>
                  <a:schemeClr val="tx1"/>
                </a:solidFill>
              </a:rPr>
              <a:t>Identificar los principales </a:t>
            </a:r>
            <a:r>
              <a:rPr lang="es-ES" sz="1200" b="1" i="1" dirty="0" err="1" smtClean="0">
                <a:solidFill>
                  <a:schemeClr val="tx1"/>
                </a:solidFill>
              </a:rPr>
              <a:t>players</a:t>
            </a:r>
            <a:r>
              <a:rPr lang="es-ES" sz="1200" b="1" i="1" dirty="0" smtClean="0">
                <a:solidFill>
                  <a:schemeClr val="tx1"/>
                </a:solidFill>
              </a:rPr>
              <a:t> </a:t>
            </a:r>
            <a:r>
              <a:rPr lang="es-ES" sz="1200" dirty="0" smtClean="0">
                <a:solidFill>
                  <a:schemeClr val="tx1"/>
                </a:solidFill>
              </a:rPr>
              <a:t>a los que </a:t>
            </a:r>
            <a:r>
              <a:rPr lang="es-ES" sz="1200" b="1" dirty="0" smtClean="0">
                <a:solidFill>
                  <a:schemeClr val="tx1"/>
                </a:solidFill>
              </a:rPr>
              <a:t>atiende la Fundación </a:t>
            </a:r>
            <a:r>
              <a:rPr lang="es-ES" sz="1200" dirty="0" smtClean="0">
                <a:solidFill>
                  <a:schemeClr val="tx1"/>
                </a:solidFill>
              </a:rPr>
              <a:t>(directores de colegios, padres de alumnos, etc.) y poner en marcha un </a:t>
            </a:r>
            <a:r>
              <a:rPr lang="es-ES" sz="1200" b="1" dirty="0" smtClean="0">
                <a:solidFill>
                  <a:schemeClr val="tx1"/>
                </a:solidFill>
              </a:rPr>
              <a:t>plan de gestión y colaboración </a:t>
            </a:r>
            <a:r>
              <a:rPr lang="es-ES" sz="1200" dirty="0" smtClean="0">
                <a:solidFill>
                  <a:schemeClr val="tx1"/>
                </a:solidFill>
              </a:rPr>
              <a:t>con los mismos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912" y="6860721"/>
            <a:ext cx="9863989" cy="123111"/>
          </a:xfrm>
          <a:prstGeom prst="rect">
            <a:avLst/>
          </a:prstGeom>
          <a:noFill/>
        </p:spPr>
        <p:txBody>
          <a:bodyPr vert="horz" wrap="square" lIns="0" tIns="0" bIns="0" rtlCol="0" anchor="b">
            <a:spAutoFit/>
          </a:bodyPr>
          <a:lstStyle/>
          <a:p>
            <a:r>
              <a:rPr lang="es-ES_tradnl" sz="800" dirty="0" smtClean="0">
                <a:solidFill>
                  <a:srgbClr val="313131"/>
                </a:solidFill>
              </a:rPr>
              <a:t>Fuente: Fundación de Baloncesto Colegial, análisis Monitor </a:t>
            </a:r>
            <a:r>
              <a:rPr lang="es-ES_tradnl" sz="800" dirty="0" err="1" smtClean="0">
                <a:solidFill>
                  <a:srgbClr val="313131"/>
                </a:solidFill>
              </a:rPr>
              <a:t>Deloitte</a:t>
            </a:r>
            <a:endParaRPr lang="es-ES_tradnl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5285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8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 bwMode="auto">
          <a:xfrm>
            <a:off x="2311519" y="4279409"/>
            <a:ext cx="3625368" cy="25494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51576" tIns="51576" rIns="51576" bIns="51576" numCol="1" rtlCol="0" anchor="b" anchorCtr="0" compatLnSpc="1">
            <a:prstTxWarp prst="textNoShape">
              <a:avLst/>
            </a:prstTxWarp>
          </a:bodyPr>
          <a:lstStyle/>
          <a:p>
            <a:pPr algn="ctr" defTabSz="1007694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323" b="1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1519" y="1657750"/>
            <a:ext cx="3625368" cy="254942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51576" tIns="51576" rIns="51576" bIns="51576" numCol="1" rtlCol="0" anchor="b" anchorCtr="0" compatLnSpc="1">
            <a:prstTxWarp prst="textNoShape">
              <a:avLst/>
            </a:prstTxWarp>
          </a:bodyPr>
          <a:lstStyle/>
          <a:p>
            <a:pPr algn="ctr" defTabSz="1007694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323" b="1" dirty="0">
              <a:latin typeface="+mj-lt"/>
            </a:endParaRPr>
          </a:p>
        </p:txBody>
      </p:sp>
      <p:sp>
        <p:nvSpPr>
          <p:cNvPr id="3" name="Title 43"/>
          <p:cNvSpPr>
            <a:spLocks noGrp="1"/>
          </p:cNvSpPr>
          <p:nvPr>
            <p:ph type="title"/>
          </p:nvPr>
        </p:nvSpPr>
        <p:spPr>
          <a:xfrm>
            <a:off x="432761" y="270400"/>
            <a:ext cx="9778554" cy="633794"/>
          </a:xfrm>
        </p:spPr>
        <p:txBody>
          <a:bodyPr/>
          <a:lstStyle/>
          <a:p>
            <a:r>
              <a:rPr lang="es-ES_tradnl" sz="2200" dirty="0" smtClean="0"/>
              <a:t>Principales retos y oportunidades para la Fundación Baloncesto Colegial</a:t>
            </a:r>
            <a:endParaRPr lang="es-ES_tradnl" sz="22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32761" y="863325"/>
            <a:ext cx="1009033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99212" rtl="0" eaLnBrk="1" latinLnBrk="0" hangingPunct="1">
              <a:spcBef>
                <a:spcPts val="1311"/>
              </a:spcBef>
              <a:buFont typeface="Arial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9812" indent="-29837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1250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7832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7437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7043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648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 smtClean="0"/>
              <a:t>Es necesario priorizar las acciones </a:t>
            </a:r>
            <a:r>
              <a:rPr lang="es-ES_tradnl" sz="2000" dirty="0"/>
              <a:t>a acometer, </a:t>
            </a:r>
            <a:r>
              <a:rPr lang="es-ES_tradnl" sz="2000" dirty="0" smtClean="0"/>
              <a:t>comenzando por la concreción del plan estratégico, la evolución de </a:t>
            </a:r>
            <a:r>
              <a:rPr lang="es-ES_tradnl" sz="2000" dirty="0"/>
              <a:t>la relación con patrocinios </a:t>
            </a:r>
            <a:r>
              <a:rPr lang="es-ES_tradnl" sz="2000" dirty="0" smtClean="0"/>
              <a:t>y el impulso </a:t>
            </a:r>
            <a:r>
              <a:rPr lang="es-ES_tradnl" sz="2000" dirty="0"/>
              <a:t>de la </a:t>
            </a:r>
            <a:r>
              <a:rPr lang="es-ES_tradnl" sz="2000" dirty="0" smtClean="0"/>
              <a:t>digitalización</a:t>
            </a:r>
            <a:endParaRPr lang="es-ES_tradnl" sz="2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559078" y="1834436"/>
            <a:ext cx="3035799" cy="2196057"/>
            <a:chOff x="2675190" y="1967567"/>
            <a:chExt cx="3035799" cy="2196057"/>
          </a:xfrm>
        </p:grpSpPr>
        <p:grpSp>
          <p:nvGrpSpPr>
            <p:cNvPr id="22" name="Group 21"/>
            <p:cNvGrpSpPr/>
            <p:nvPr/>
          </p:nvGrpSpPr>
          <p:grpSpPr>
            <a:xfrm>
              <a:off x="2675190" y="1967567"/>
              <a:ext cx="3035799" cy="622089"/>
              <a:chOff x="2675190" y="2058278"/>
              <a:chExt cx="3035799" cy="62208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809895" y="2058278"/>
                <a:ext cx="2901094" cy="622089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200" b="1" dirty="0" smtClean="0">
                    <a:solidFill>
                      <a:schemeClr val="bg1"/>
                    </a:solidFill>
                  </a:rPr>
                  <a:t>Realizar un plan estratégico sobre </a:t>
                </a:r>
                <a:br>
                  <a:rPr lang="es-ES_tradnl" sz="1200" b="1" dirty="0" smtClean="0">
                    <a:solidFill>
                      <a:schemeClr val="bg1"/>
                    </a:solidFill>
                  </a:rPr>
                </a:br>
                <a:r>
                  <a:rPr lang="es-ES_tradnl" sz="1200" b="1" dirty="0" smtClean="0">
                    <a:solidFill>
                      <a:schemeClr val="bg1"/>
                    </a:solidFill>
                  </a:rPr>
                  <a:t>la Fundación</a:t>
                </a:r>
                <a:endParaRPr lang="es-ES_trad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675190" y="2243322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400" b="1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675190" y="3541535"/>
              <a:ext cx="3035799" cy="622089"/>
              <a:chOff x="2675190" y="3759246"/>
              <a:chExt cx="3035799" cy="62208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809895" y="3759246"/>
                <a:ext cx="2901094" cy="622089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200" b="1" dirty="0" smtClean="0">
                    <a:solidFill>
                      <a:schemeClr val="bg1"/>
                    </a:solidFill>
                  </a:rPr>
                  <a:t>Impulsar la digitalización</a:t>
                </a:r>
                <a:endParaRPr lang="es-ES_trad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75190" y="3944290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3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400" b="1" dirty="0">
                    <a:solidFill>
                      <a:schemeClr val="accent3"/>
                    </a:solidFill>
                  </a:rPr>
                  <a:t>3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675190" y="2754551"/>
              <a:ext cx="3035799" cy="622089"/>
              <a:chOff x="2675190" y="2942163"/>
              <a:chExt cx="3035799" cy="62208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809895" y="2942163"/>
                <a:ext cx="2901094" cy="622089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200" b="1" dirty="0" smtClean="0">
                    <a:solidFill>
                      <a:schemeClr val="bg1"/>
                    </a:solidFill>
                  </a:rPr>
                  <a:t>Evolucionar la estrategia de patrocinios</a:t>
                </a:r>
                <a:endParaRPr lang="es-ES_trad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75190" y="3127207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400" b="1" dirty="0" smtClean="0">
                    <a:solidFill>
                      <a:schemeClr val="accent2"/>
                    </a:solidFill>
                  </a:rPr>
                  <a:t>2</a:t>
                </a:r>
                <a:endParaRPr lang="es-ES_tradnl" sz="14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546588" y="4524295"/>
            <a:ext cx="3053289" cy="2059657"/>
            <a:chOff x="2662700" y="4820931"/>
            <a:chExt cx="3053289" cy="2059657"/>
          </a:xfrm>
        </p:grpSpPr>
        <p:grpSp>
          <p:nvGrpSpPr>
            <p:cNvPr id="6" name="Group 5"/>
            <p:cNvGrpSpPr/>
            <p:nvPr/>
          </p:nvGrpSpPr>
          <p:grpSpPr>
            <a:xfrm>
              <a:off x="2662700" y="4820931"/>
              <a:ext cx="3035799" cy="622089"/>
              <a:chOff x="2662700" y="4643131"/>
              <a:chExt cx="3035799" cy="62208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797405" y="4643131"/>
                <a:ext cx="2901094" cy="622089"/>
              </a:xfrm>
              <a:prstGeom prst="rect">
                <a:avLst/>
              </a:prstGeom>
              <a:solidFill>
                <a:srgbClr val="72C7E7"/>
              </a:solidFill>
              <a:ln w="19050" cap="flat" cmpd="sng" algn="ctr">
                <a:solidFill>
                  <a:srgbClr val="72C7E7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200" b="1" dirty="0" smtClean="0">
                    <a:solidFill>
                      <a:schemeClr val="bg1"/>
                    </a:solidFill>
                  </a:rPr>
                  <a:t>Reflexionar sobre el dimensionamiento organizativo</a:t>
                </a:r>
                <a:endParaRPr lang="es-ES_trad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62700" y="4828175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72C7E7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400" b="1" dirty="0">
                    <a:solidFill>
                      <a:srgbClr val="72C7E7"/>
                    </a:solidFill>
                  </a:rPr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680190" y="5539715"/>
              <a:ext cx="3035799" cy="622089"/>
              <a:chOff x="2680190" y="5527016"/>
              <a:chExt cx="3035799" cy="62208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814895" y="5527016"/>
                <a:ext cx="2901094" cy="622089"/>
              </a:xfrm>
              <a:prstGeom prst="rect">
                <a:avLst/>
              </a:prstGeom>
              <a:solidFill>
                <a:srgbClr val="3C8A2E"/>
              </a:solidFill>
              <a:ln w="19050" cap="flat" cmpd="sng" algn="ctr">
                <a:solidFill>
                  <a:srgbClr val="3C8A2E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200" b="1" dirty="0" smtClean="0">
                    <a:solidFill>
                      <a:schemeClr val="bg1"/>
                    </a:solidFill>
                  </a:rPr>
                  <a:t>Implantar un plan de comunicación</a:t>
                </a:r>
                <a:endParaRPr lang="es-ES_trad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680190" y="5712060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3C8A2E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400" b="1" dirty="0">
                    <a:solidFill>
                      <a:srgbClr val="3C8A2E"/>
                    </a:solidFill>
                  </a:rPr>
                  <a:t>5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80190" y="6258499"/>
              <a:ext cx="3035799" cy="622089"/>
              <a:chOff x="2680190" y="6410899"/>
              <a:chExt cx="3035799" cy="62208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814895" y="6410899"/>
                <a:ext cx="2901094" cy="6220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200" b="1" dirty="0" smtClean="0">
                    <a:solidFill>
                      <a:schemeClr val="bg1"/>
                    </a:solidFill>
                  </a:rPr>
                  <a:t>Realizar un plan </a:t>
                </a:r>
                <a:br>
                  <a:rPr lang="es-ES_tradnl" sz="1200" b="1" dirty="0" smtClean="0">
                    <a:solidFill>
                      <a:schemeClr val="bg1"/>
                    </a:solidFill>
                  </a:rPr>
                </a:br>
                <a:r>
                  <a:rPr lang="es-ES_tradnl" sz="1200" b="1" dirty="0" smtClean="0">
                    <a:solidFill>
                      <a:schemeClr val="bg1"/>
                    </a:solidFill>
                  </a:rPr>
                  <a:t>de gestión de “</a:t>
                </a:r>
                <a:r>
                  <a:rPr lang="es-ES_tradnl" sz="1200" b="1" dirty="0" err="1" smtClean="0">
                    <a:solidFill>
                      <a:schemeClr val="bg1"/>
                    </a:solidFill>
                  </a:rPr>
                  <a:t>stakeholders</a:t>
                </a:r>
                <a:r>
                  <a:rPr lang="es-ES_tradnl" sz="1200" b="1" dirty="0" smtClean="0">
                    <a:solidFill>
                      <a:schemeClr val="bg1"/>
                    </a:solidFill>
                  </a:rPr>
                  <a:t>”</a:t>
                </a:r>
                <a:endParaRPr lang="es-ES_tradnl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80190" y="6595943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0" rIns="72000" bIns="0" rtlCol="0" anchor="ctr"/>
              <a:lstStyle/>
              <a:p>
                <a:pPr algn="ctr"/>
                <a:r>
                  <a:rPr lang="es-ES_tradnl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endParaRPr lang="es-ES_tradnl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7" name="Freeform 46"/>
          <p:cNvSpPr/>
          <p:nvPr/>
        </p:nvSpPr>
        <p:spPr>
          <a:xfrm>
            <a:off x="6320795" y="2352680"/>
            <a:ext cx="152401" cy="1159569"/>
          </a:xfrm>
          <a:custGeom>
            <a:avLst/>
            <a:gdLst/>
            <a:ahLst/>
            <a:cxnLst/>
            <a:rect l="0" t="0" r="0" b="0"/>
            <a:pathLst>
              <a:path w="152401" h="720002">
                <a:moveTo>
                  <a:pt x="0" y="0"/>
                </a:moveTo>
                <a:lnTo>
                  <a:pt x="152400" y="360007"/>
                </a:lnTo>
                <a:lnTo>
                  <a:pt x="0" y="7200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1" name="Rectangle 50"/>
          <p:cNvSpPr/>
          <p:nvPr/>
        </p:nvSpPr>
        <p:spPr>
          <a:xfrm>
            <a:off x="6790819" y="2398887"/>
            <a:ext cx="1844231" cy="10671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 anchorCtr="0">
            <a:noAutofit/>
          </a:bodyPr>
          <a:lstStyle/>
          <a:p>
            <a:pPr algn="ctr" hangingPunct="0">
              <a:spcBef>
                <a:spcPts val="600"/>
              </a:spcBef>
              <a:buSzPct val="100000"/>
            </a:pPr>
            <a:r>
              <a:rPr lang="es-ES_tradnl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Iniciativas a lanzar antes del verano 2016</a:t>
            </a:r>
            <a:endParaRPr lang="es-ES_tradnl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3912" y="6860721"/>
            <a:ext cx="9863989" cy="123111"/>
          </a:xfrm>
          <a:prstGeom prst="rect">
            <a:avLst/>
          </a:prstGeom>
          <a:noFill/>
        </p:spPr>
        <p:txBody>
          <a:bodyPr vert="horz" wrap="square" lIns="0" tIns="0" bIns="0" rtlCol="0" anchor="b">
            <a:spAutoFit/>
          </a:bodyPr>
          <a:lstStyle/>
          <a:p>
            <a:r>
              <a:rPr lang="es-ES_tradnl" sz="800" dirty="0" smtClean="0">
                <a:solidFill>
                  <a:srgbClr val="313131"/>
                </a:solidFill>
              </a:rPr>
              <a:t>Fuente: Fundación de Baloncesto Colegial, análisis Monitor </a:t>
            </a:r>
            <a:r>
              <a:rPr lang="es-ES_tradnl" sz="800" dirty="0" err="1" smtClean="0">
                <a:solidFill>
                  <a:srgbClr val="313131"/>
                </a:solidFill>
              </a:rPr>
              <a:t>Deloitte</a:t>
            </a:r>
            <a:endParaRPr lang="es-ES_tradnl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</a:p>
        </p:txBody>
      </p:sp>
      <p:sp>
        <p:nvSpPr>
          <p:cNvPr id="6" name="Content Placeholder 15"/>
          <p:cNvSpPr txBox="1">
            <a:spLocks/>
          </p:cNvSpPr>
          <p:nvPr/>
        </p:nvSpPr>
        <p:spPr>
          <a:xfrm>
            <a:off x="370113" y="1718796"/>
            <a:ext cx="8388000" cy="4345991"/>
          </a:xfrm>
          <a:prstGeom prst="rect">
            <a:avLst/>
          </a:prstGeom>
        </p:spPr>
        <p:txBody>
          <a:bodyPr/>
          <a:lstStyle>
            <a:lvl1pPr marL="0" indent="0" algn="l" defTabSz="999212" rtl="0" eaLnBrk="1" latinLnBrk="0" hangingPunct="1">
              <a:spcBef>
                <a:spcPts val="1311"/>
              </a:spcBef>
              <a:buFont typeface="Arial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9812" indent="-29837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1250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7832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7437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7043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648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ES" dirty="0"/>
              <a:t>Principales retos y oportunidades para la Fundación Baloncesto Colegial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_tradnl" b="1" dirty="0" smtClean="0"/>
              <a:t>Enfoque metodológico y equipo de trabajo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_tradnl" dirty="0" smtClean="0"/>
              <a:t>Calendario de trabajo</a:t>
            </a:r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4" r="11813"/>
          <a:stretch/>
        </p:blipFill>
        <p:spPr>
          <a:xfrm>
            <a:off x="8200916" y="0"/>
            <a:ext cx="2473377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05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2761" y="270400"/>
            <a:ext cx="9778554" cy="338554"/>
          </a:xfrm>
        </p:spPr>
        <p:txBody>
          <a:bodyPr/>
          <a:lstStyle/>
          <a:p>
            <a:r>
              <a:rPr lang="es-ES_tradnl" sz="2200" dirty="0" smtClean="0"/>
              <a:t>Enfoque metodológico</a:t>
            </a:r>
            <a:endParaRPr lang="es-ES_tradnl" sz="220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32761" y="863325"/>
            <a:ext cx="1009033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99212" rtl="0" eaLnBrk="1" latinLnBrk="0" hangingPunct="1">
              <a:spcBef>
                <a:spcPts val="1311"/>
              </a:spcBef>
              <a:buFont typeface="Arial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9812" indent="-29837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1250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7832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7437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7043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648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 smtClean="0"/>
              <a:t>Se propone una metodología de trabajo a través de reuniones de trabajo mensuales compuestas por equipos mixtos de la Fundación Baloncesto Colegial y Monitor </a:t>
            </a:r>
            <a:r>
              <a:rPr lang="es-ES_tradnl" sz="2000" dirty="0" err="1" smtClean="0"/>
              <a:t>Deloitte</a:t>
            </a:r>
            <a:endParaRPr lang="es-ES_tradnl" sz="2000" dirty="0"/>
          </a:p>
        </p:txBody>
      </p:sp>
      <p:sp>
        <p:nvSpPr>
          <p:cNvPr id="8" name="Text Placeholder 4"/>
          <p:cNvSpPr>
            <a:spLocks noGrp="1"/>
          </p:cNvSpPr>
          <p:nvPr/>
        </p:nvSpPr>
        <p:spPr bwMode="gray">
          <a:xfrm>
            <a:off x="910501" y="2242757"/>
            <a:ext cx="1906922" cy="86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49263"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es-ES_tradnl" sz="1200" b="1" dirty="0" smtClean="0">
                <a:solidFill>
                  <a:schemeClr val="bg1"/>
                </a:solidFill>
                <a:sym typeface="Arial" panose="020B0604020202020204" pitchFamily="34" charset="0"/>
              </a:rPr>
              <a:t>Reuniones de </a:t>
            </a:r>
            <a:br>
              <a:rPr lang="es-ES_tradnl" sz="1200" b="1" dirty="0" smtClean="0">
                <a:solidFill>
                  <a:schemeClr val="bg1"/>
                </a:solidFill>
                <a:sym typeface="Arial" panose="020B0604020202020204" pitchFamily="34" charset="0"/>
              </a:rPr>
            </a:br>
            <a:r>
              <a:rPr lang="es-ES_tradnl" sz="1200" b="1" dirty="0" smtClean="0">
                <a:solidFill>
                  <a:schemeClr val="bg1"/>
                </a:solidFill>
                <a:sym typeface="Arial" panose="020B0604020202020204" pitchFamily="34" charset="0"/>
              </a:rPr>
              <a:t>trabajo</a:t>
            </a:r>
            <a:endParaRPr lang="es-ES_tradnl" sz="12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501" y="3105631"/>
            <a:ext cx="1906922" cy="28843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000" rIns="108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hangingPunct="0">
              <a:lnSpc>
                <a:spcPts val="1300"/>
              </a:lnSpc>
              <a:spcBef>
                <a:spcPts val="1200"/>
              </a:spcBef>
              <a:buSzPct val="100000"/>
              <a:buFont typeface="Wingdings 2"/>
              <a:buChar char="¡"/>
            </a:pPr>
            <a:r>
              <a:rPr lang="es-ES_tradnl" sz="1200" dirty="0" smtClean="0">
                <a:solidFill>
                  <a:schemeClr val="tx1"/>
                </a:solidFill>
              </a:rPr>
              <a:t>Puesta en marcha de reuniones de trabajo en las que se aborden los principales retos y oportunidades identificadas para la Fundación de Baloncesto Colegial</a:t>
            </a:r>
          </a:p>
        </p:txBody>
      </p:sp>
      <p:sp>
        <p:nvSpPr>
          <p:cNvPr id="14" name="Text Placeholder 4"/>
          <p:cNvSpPr>
            <a:spLocks noGrp="1"/>
          </p:cNvSpPr>
          <p:nvPr/>
        </p:nvSpPr>
        <p:spPr bwMode="gray">
          <a:xfrm>
            <a:off x="3463598" y="2228243"/>
            <a:ext cx="1184048" cy="862875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108000" rIns="3600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s-ES_tradnl" sz="1200" b="1" dirty="0">
                <a:solidFill>
                  <a:schemeClr val="bg1"/>
                </a:solidFill>
                <a:sym typeface="Arial" panose="020B0604020202020204" pitchFamily="34" charset="0"/>
              </a:rPr>
              <a:t>Equipos </a:t>
            </a:r>
            <a:br>
              <a:rPr lang="es-ES_tradnl" sz="1200" b="1" dirty="0">
                <a:solidFill>
                  <a:schemeClr val="bg1"/>
                </a:solidFill>
                <a:sym typeface="Arial" panose="020B0604020202020204" pitchFamily="34" charset="0"/>
              </a:rPr>
            </a:br>
            <a:endParaRPr lang="es-ES_tradnl" sz="12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6428" y="2228243"/>
            <a:ext cx="5183917" cy="8628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000" rIns="108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hangingPunct="0">
              <a:lnSpc>
                <a:spcPts val="1300"/>
              </a:lnSpc>
              <a:spcBef>
                <a:spcPts val="1200"/>
              </a:spcBef>
              <a:buSzPct val="100000"/>
              <a:buFont typeface="Wingdings 2"/>
              <a:buChar char="¡"/>
            </a:pPr>
            <a:r>
              <a:rPr lang="es-ES_tradnl" sz="1200" dirty="0" smtClean="0">
                <a:solidFill>
                  <a:schemeClr val="tx1"/>
                </a:solidFill>
              </a:rPr>
              <a:t>Constitución de </a:t>
            </a:r>
            <a:r>
              <a:rPr lang="es-ES_tradnl" sz="1200" b="1" dirty="0" smtClean="0">
                <a:solidFill>
                  <a:schemeClr val="tx1"/>
                </a:solidFill>
              </a:rPr>
              <a:t>equipos mixtos </a:t>
            </a:r>
            <a:r>
              <a:rPr lang="es-ES_tradnl" sz="1200" dirty="0" smtClean="0">
                <a:solidFill>
                  <a:schemeClr val="tx1"/>
                </a:solidFill>
              </a:rPr>
              <a:t>compuestos tanto por miembros de la </a:t>
            </a:r>
            <a:r>
              <a:rPr lang="es-ES_tradnl" sz="1200" b="1" dirty="0" smtClean="0">
                <a:solidFill>
                  <a:schemeClr val="tx1"/>
                </a:solidFill>
              </a:rPr>
              <a:t>Fundación de Baloncesto Colegial </a:t>
            </a:r>
            <a:r>
              <a:rPr lang="es-ES_tradnl" sz="1200" dirty="0" smtClean="0">
                <a:solidFill>
                  <a:schemeClr val="tx1"/>
                </a:solidFill>
              </a:rPr>
              <a:t>como por </a:t>
            </a:r>
            <a:r>
              <a:rPr lang="es-ES_tradnl" sz="1200" b="1" dirty="0" smtClean="0">
                <a:solidFill>
                  <a:schemeClr val="tx1"/>
                </a:solidFill>
              </a:rPr>
              <a:t>Monitor </a:t>
            </a:r>
            <a:r>
              <a:rPr lang="es-ES_tradnl" sz="1200" b="1" dirty="0" err="1" smtClean="0">
                <a:solidFill>
                  <a:schemeClr val="tx1"/>
                </a:solidFill>
              </a:rPr>
              <a:t>Deloitte</a:t>
            </a:r>
            <a:endParaRPr lang="es-ES_tradnl" sz="1200" b="1" dirty="0" smtClean="0">
              <a:solidFill>
                <a:schemeClr val="tx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/>
        </p:nvSpPr>
        <p:spPr bwMode="gray">
          <a:xfrm>
            <a:off x="3463598" y="3189702"/>
            <a:ext cx="1184048" cy="862875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200" b="1" dirty="0" smtClean="0">
                <a:solidFill>
                  <a:schemeClr val="bg1"/>
                </a:solidFill>
                <a:sym typeface="Arial" panose="020B0604020202020204" pitchFamily="34" charset="0"/>
              </a:rPr>
              <a:t>Frecuencia</a:t>
            </a:r>
            <a:endParaRPr lang="es-ES_tradnl" sz="12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16428" y="3189702"/>
            <a:ext cx="5183917" cy="8628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000" rIns="108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hangingPunct="0">
              <a:lnSpc>
                <a:spcPts val="1300"/>
              </a:lnSpc>
              <a:spcBef>
                <a:spcPts val="1200"/>
              </a:spcBef>
              <a:buSzPct val="100000"/>
              <a:buFont typeface="Wingdings 2"/>
              <a:buChar char="¡"/>
            </a:pPr>
            <a:r>
              <a:rPr lang="es-ES_tradnl" sz="1200" dirty="0" smtClean="0">
                <a:solidFill>
                  <a:schemeClr val="tx1"/>
                </a:solidFill>
              </a:rPr>
              <a:t>Reuniones de trabajo </a:t>
            </a:r>
            <a:r>
              <a:rPr lang="es-ES_tradnl" sz="1200" b="1" dirty="0" smtClean="0">
                <a:solidFill>
                  <a:schemeClr val="tx1"/>
                </a:solidFill>
              </a:rPr>
              <a:t>mensuales</a:t>
            </a:r>
            <a:r>
              <a:rPr lang="es-ES_tradnl" sz="1200" dirty="0" smtClean="0">
                <a:solidFill>
                  <a:schemeClr val="tx1"/>
                </a:solidFill>
              </a:rPr>
              <a:t> en las que puedan tratarse los principales aspectos identificados por el equipo de trabajo</a:t>
            </a:r>
          </a:p>
        </p:txBody>
      </p:sp>
      <p:sp>
        <p:nvSpPr>
          <p:cNvPr id="18" name="Text Placeholder 4"/>
          <p:cNvSpPr>
            <a:spLocks noGrp="1"/>
          </p:cNvSpPr>
          <p:nvPr/>
        </p:nvSpPr>
        <p:spPr bwMode="gray">
          <a:xfrm>
            <a:off x="3463598" y="4151161"/>
            <a:ext cx="1184048" cy="862875"/>
          </a:xfrm>
          <a:prstGeom prst="rect">
            <a:avLst/>
          </a:prstGeom>
          <a:solidFill>
            <a:srgbClr val="3C8A2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108000" rIns="4680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200" b="1" dirty="0" smtClean="0">
                <a:solidFill>
                  <a:schemeClr val="bg1"/>
                </a:solidFill>
                <a:sym typeface="Arial" panose="020B0604020202020204" pitchFamily="34" charset="0"/>
              </a:rPr>
              <a:t>Localización</a:t>
            </a:r>
            <a:endParaRPr lang="es-ES_tradnl" sz="12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6428" y="4151161"/>
            <a:ext cx="5183917" cy="8628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000" rIns="108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hangingPunct="0">
              <a:lnSpc>
                <a:spcPts val="1300"/>
              </a:lnSpc>
              <a:spcBef>
                <a:spcPts val="1200"/>
              </a:spcBef>
              <a:buSzPct val="100000"/>
              <a:buFont typeface="Wingdings 2"/>
              <a:buChar char="¡"/>
            </a:pPr>
            <a:r>
              <a:rPr lang="es-ES_tradnl" sz="1200" dirty="0" smtClean="0">
                <a:solidFill>
                  <a:schemeClr val="tx1"/>
                </a:solidFill>
              </a:rPr>
              <a:t>Reuniones en alguna sala de </a:t>
            </a:r>
            <a:r>
              <a:rPr lang="es-ES_tradnl" sz="1200" b="1" dirty="0" smtClean="0">
                <a:solidFill>
                  <a:schemeClr val="tx1"/>
                </a:solidFill>
              </a:rPr>
              <a:t>Torre Picasso </a:t>
            </a:r>
            <a:r>
              <a:rPr lang="es-ES_tradnl" sz="1200" dirty="0" smtClean="0">
                <a:solidFill>
                  <a:schemeClr val="tx1"/>
                </a:solidFill>
              </a:rPr>
              <a:t>puesta a disposición por Monitor </a:t>
            </a:r>
            <a:r>
              <a:rPr lang="es-ES_tradnl" sz="1200" dirty="0" err="1" smtClean="0">
                <a:solidFill>
                  <a:schemeClr val="tx1"/>
                </a:solidFill>
              </a:rPr>
              <a:t>Deloitte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i="1" dirty="0" smtClean="0">
                <a:solidFill>
                  <a:schemeClr val="tx1"/>
                </a:solidFill>
              </a:rPr>
              <a:t>(a validar)</a:t>
            </a:r>
          </a:p>
        </p:txBody>
      </p:sp>
      <p:sp>
        <p:nvSpPr>
          <p:cNvPr id="20" name="Text Placeholder 4"/>
          <p:cNvSpPr>
            <a:spLocks noGrp="1"/>
          </p:cNvSpPr>
          <p:nvPr/>
        </p:nvSpPr>
        <p:spPr bwMode="gray">
          <a:xfrm>
            <a:off x="3463598" y="5112620"/>
            <a:ext cx="1184048" cy="8628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108000" rIns="0" bIns="23813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spcBef>
                <a:spcPts val="100"/>
              </a:spcBef>
              <a:spcAft>
                <a:spcPts val="100"/>
              </a:spcAft>
              <a:buNone/>
            </a:pPr>
            <a:r>
              <a:rPr lang="es-ES_tradnl" sz="1200" b="1" dirty="0" smtClean="0">
                <a:solidFill>
                  <a:schemeClr val="bg1"/>
                </a:solidFill>
                <a:sym typeface="Arial" panose="020B0604020202020204" pitchFamily="34" charset="0"/>
              </a:rPr>
              <a:t>Documentación</a:t>
            </a:r>
            <a:endParaRPr lang="es-ES_tradnl" sz="12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16428" y="5112620"/>
            <a:ext cx="5183917" cy="8628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000" rIns="108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hangingPunct="0">
              <a:lnSpc>
                <a:spcPts val="1300"/>
              </a:lnSpc>
              <a:spcBef>
                <a:spcPts val="1200"/>
              </a:spcBef>
              <a:buSzPct val="100000"/>
              <a:buFont typeface="Wingdings 2"/>
              <a:buChar char="¡"/>
            </a:pPr>
            <a:r>
              <a:rPr lang="es-ES_tradnl" sz="1200" dirty="0" smtClean="0">
                <a:solidFill>
                  <a:schemeClr val="tx1"/>
                </a:solidFill>
              </a:rPr>
              <a:t>Preparación de la </a:t>
            </a:r>
            <a:r>
              <a:rPr lang="es-ES_tradnl" sz="1200" b="1" dirty="0" smtClean="0">
                <a:solidFill>
                  <a:schemeClr val="tx1"/>
                </a:solidFill>
              </a:rPr>
              <a:t>agenda de trabajo </a:t>
            </a:r>
            <a:r>
              <a:rPr lang="es-ES_tradnl" sz="1200" dirty="0" smtClean="0">
                <a:solidFill>
                  <a:schemeClr val="tx1"/>
                </a:solidFill>
              </a:rPr>
              <a:t>y </a:t>
            </a:r>
            <a:r>
              <a:rPr lang="es-ES_tradnl" sz="1200" b="1" dirty="0" smtClean="0">
                <a:solidFill>
                  <a:schemeClr val="tx1"/>
                </a:solidFill>
              </a:rPr>
              <a:t>documentación</a:t>
            </a:r>
            <a:r>
              <a:rPr lang="es-ES_tradnl" sz="1200" dirty="0" smtClean="0">
                <a:solidFill>
                  <a:schemeClr val="tx1"/>
                </a:solidFill>
              </a:rPr>
              <a:t> de las principales </a:t>
            </a:r>
            <a:r>
              <a:rPr lang="es-ES_tradnl" sz="1200" b="1" dirty="0" smtClean="0">
                <a:solidFill>
                  <a:schemeClr val="tx1"/>
                </a:solidFill>
              </a:rPr>
              <a:t>conclusiones</a:t>
            </a:r>
            <a:r>
              <a:rPr lang="es-ES_tradnl" sz="1200" dirty="0" smtClean="0">
                <a:solidFill>
                  <a:schemeClr val="tx1"/>
                </a:solidFill>
              </a:rPr>
              <a:t> de la reunión por Monitor </a:t>
            </a:r>
            <a:r>
              <a:rPr lang="es-ES_tradnl" sz="1200" dirty="0" err="1" smtClean="0">
                <a:solidFill>
                  <a:schemeClr val="tx1"/>
                </a:solidFill>
              </a:rPr>
              <a:t>Deloitte</a:t>
            </a:r>
            <a:endParaRPr lang="es-ES_tradnl" sz="1200" dirty="0" smtClean="0">
              <a:solidFill>
                <a:schemeClr val="tx1"/>
              </a:solidFill>
            </a:endParaRPr>
          </a:p>
        </p:txBody>
      </p:sp>
      <p:grpSp>
        <p:nvGrpSpPr>
          <p:cNvPr id="22" name="Group 267"/>
          <p:cNvGrpSpPr/>
          <p:nvPr/>
        </p:nvGrpSpPr>
        <p:grpSpPr>
          <a:xfrm>
            <a:off x="3829388" y="2697773"/>
            <a:ext cx="427511" cy="279826"/>
            <a:chOff x="1154566" y="2432458"/>
            <a:chExt cx="226244" cy="148087"/>
          </a:xfrm>
          <a:solidFill>
            <a:schemeClr val="bg1"/>
          </a:solidFill>
        </p:grpSpPr>
        <p:sp>
          <p:nvSpPr>
            <p:cNvPr id="23" name="Freeform 86"/>
            <p:cNvSpPr>
              <a:spLocks/>
            </p:cNvSpPr>
            <p:nvPr/>
          </p:nvSpPr>
          <p:spPr bwMode="auto">
            <a:xfrm>
              <a:off x="1191588" y="2438628"/>
              <a:ext cx="150144" cy="141917"/>
            </a:xfrm>
            <a:custGeom>
              <a:avLst/>
              <a:gdLst>
                <a:gd name="T0" fmla="*/ 74 w 80"/>
                <a:gd name="T1" fmla="*/ 63 h 76"/>
                <a:gd name="T2" fmla="*/ 49 w 80"/>
                <a:gd name="T3" fmla="*/ 50 h 76"/>
                <a:gd name="T4" fmla="*/ 48 w 80"/>
                <a:gd name="T5" fmla="*/ 43 h 76"/>
                <a:gd name="T6" fmla="*/ 52 w 80"/>
                <a:gd name="T7" fmla="*/ 33 h 76"/>
                <a:gd name="T8" fmla="*/ 52 w 80"/>
                <a:gd name="T9" fmla="*/ 33 h 76"/>
                <a:gd name="T10" fmla="*/ 55 w 80"/>
                <a:gd name="T11" fmla="*/ 27 h 76"/>
                <a:gd name="T12" fmla="*/ 53 w 80"/>
                <a:gd name="T13" fmla="*/ 21 h 76"/>
                <a:gd name="T14" fmla="*/ 53 w 80"/>
                <a:gd name="T15" fmla="*/ 22 h 76"/>
                <a:gd name="T16" fmla="*/ 52 w 80"/>
                <a:gd name="T17" fmla="*/ 12 h 76"/>
                <a:gd name="T18" fmla="*/ 43 w 80"/>
                <a:gd name="T19" fmla="*/ 2 h 76"/>
                <a:gd name="T20" fmla="*/ 34 w 80"/>
                <a:gd name="T21" fmla="*/ 2 h 76"/>
                <a:gd name="T22" fmla="*/ 31 w 80"/>
                <a:gd name="T23" fmla="*/ 3 h 76"/>
                <a:gd name="T24" fmla="*/ 29 w 80"/>
                <a:gd name="T25" fmla="*/ 4 h 76"/>
                <a:gd name="T26" fmla="*/ 25 w 80"/>
                <a:gd name="T27" fmla="*/ 10 h 76"/>
                <a:gd name="T28" fmla="*/ 25 w 80"/>
                <a:gd name="T29" fmla="*/ 22 h 76"/>
                <a:gd name="T30" fmla="*/ 24 w 80"/>
                <a:gd name="T31" fmla="*/ 21 h 76"/>
                <a:gd name="T32" fmla="*/ 23 w 80"/>
                <a:gd name="T33" fmla="*/ 27 h 76"/>
                <a:gd name="T34" fmla="*/ 26 w 80"/>
                <a:gd name="T35" fmla="*/ 33 h 76"/>
                <a:gd name="T36" fmla="*/ 26 w 80"/>
                <a:gd name="T37" fmla="*/ 31 h 76"/>
                <a:gd name="T38" fmla="*/ 28 w 80"/>
                <a:gd name="T39" fmla="*/ 39 h 76"/>
                <a:gd name="T40" fmla="*/ 30 w 80"/>
                <a:gd name="T41" fmla="*/ 42 h 76"/>
                <a:gd name="T42" fmla="*/ 28 w 80"/>
                <a:gd name="T43" fmla="*/ 50 h 76"/>
                <a:gd name="T44" fmla="*/ 5 w 80"/>
                <a:gd name="T45" fmla="*/ 63 h 76"/>
                <a:gd name="T46" fmla="*/ 0 w 80"/>
                <a:gd name="T47" fmla="*/ 76 h 76"/>
                <a:gd name="T48" fmla="*/ 80 w 80"/>
                <a:gd name="T49" fmla="*/ 76 h 76"/>
                <a:gd name="T50" fmla="*/ 74 w 80"/>
                <a:gd name="T51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76">
                  <a:moveTo>
                    <a:pt x="74" y="63"/>
                  </a:moveTo>
                  <a:cubicBezTo>
                    <a:pt x="65" y="59"/>
                    <a:pt x="52" y="52"/>
                    <a:pt x="49" y="50"/>
                  </a:cubicBezTo>
                  <a:cubicBezTo>
                    <a:pt x="46" y="48"/>
                    <a:pt x="48" y="43"/>
                    <a:pt x="48" y="43"/>
                  </a:cubicBezTo>
                  <a:cubicBezTo>
                    <a:pt x="48" y="43"/>
                    <a:pt x="51" y="39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5" y="30"/>
                    <a:pt x="55" y="27"/>
                  </a:cubicBezTo>
                  <a:cubicBezTo>
                    <a:pt x="56" y="23"/>
                    <a:pt x="54" y="21"/>
                    <a:pt x="53" y="21"/>
                  </a:cubicBezTo>
                  <a:cubicBezTo>
                    <a:pt x="53" y="21"/>
                    <a:pt x="53" y="22"/>
                    <a:pt x="53" y="22"/>
                  </a:cubicBezTo>
                  <a:cubicBezTo>
                    <a:pt x="52" y="19"/>
                    <a:pt x="52" y="15"/>
                    <a:pt x="52" y="12"/>
                  </a:cubicBezTo>
                  <a:cubicBezTo>
                    <a:pt x="52" y="5"/>
                    <a:pt x="47" y="4"/>
                    <a:pt x="43" y="2"/>
                  </a:cubicBezTo>
                  <a:cubicBezTo>
                    <a:pt x="40" y="0"/>
                    <a:pt x="34" y="2"/>
                    <a:pt x="34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6" y="5"/>
                    <a:pt x="25" y="6"/>
                    <a:pt x="25" y="10"/>
                  </a:cubicBezTo>
                  <a:cubicBezTo>
                    <a:pt x="25" y="14"/>
                    <a:pt x="25" y="18"/>
                    <a:pt x="25" y="22"/>
                  </a:cubicBezTo>
                  <a:cubicBezTo>
                    <a:pt x="25" y="22"/>
                    <a:pt x="25" y="21"/>
                    <a:pt x="24" y="21"/>
                  </a:cubicBezTo>
                  <a:cubicBezTo>
                    <a:pt x="23" y="21"/>
                    <a:pt x="22" y="23"/>
                    <a:pt x="23" y="27"/>
                  </a:cubicBezTo>
                  <a:cubicBezTo>
                    <a:pt x="23" y="30"/>
                    <a:pt x="25" y="33"/>
                    <a:pt x="26" y="33"/>
                  </a:cubicBezTo>
                  <a:cubicBezTo>
                    <a:pt x="26" y="33"/>
                    <a:pt x="26" y="33"/>
                    <a:pt x="26" y="31"/>
                  </a:cubicBezTo>
                  <a:cubicBezTo>
                    <a:pt x="27" y="35"/>
                    <a:pt x="27" y="36"/>
                    <a:pt x="28" y="39"/>
                  </a:cubicBezTo>
                  <a:cubicBezTo>
                    <a:pt x="29" y="41"/>
                    <a:pt x="30" y="42"/>
                    <a:pt x="30" y="42"/>
                  </a:cubicBezTo>
                  <a:cubicBezTo>
                    <a:pt x="30" y="42"/>
                    <a:pt x="31" y="48"/>
                    <a:pt x="28" y="50"/>
                  </a:cubicBezTo>
                  <a:cubicBezTo>
                    <a:pt x="22" y="53"/>
                    <a:pt x="11" y="60"/>
                    <a:pt x="5" y="63"/>
                  </a:cubicBezTo>
                  <a:cubicBezTo>
                    <a:pt x="0" y="65"/>
                    <a:pt x="0" y="76"/>
                    <a:pt x="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65"/>
                    <a:pt x="7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4" name="Freeform 87"/>
            <p:cNvSpPr>
              <a:spLocks/>
            </p:cNvSpPr>
            <p:nvPr/>
          </p:nvSpPr>
          <p:spPr bwMode="auto">
            <a:xfrm>
              <a:off x="1154566" y="2432458"/>
              <a:ext cx="76101" cy="113122"/>
            </a:xfrm>
            <a:custGeom>
              <a:avLst/>
              <a:gdLst>
                <a:gd name="T0" fmla="*/ 20 w 40"/>
                <a:gd name="T1" fmla="*/ 59 h 60"/>
                <a:gd name="T2" fmla="*/ 37 w 40"/>
                <a:gd name="T3" fmla="*/ 49 h 60"/>
                <a:gd name="T4" fmla="*/ 40 w 40"/>
                <a:gd name="T5" fmla="*/ 47 h 60"/>
                <a:gd name="T6" fmla="*/ 40 w 40"/>
                <a:gd name="T7" fmla="*/ 46 h 60"/>
                <a:gd name="T8" fmla="*/ 28 w 40"/>
                <a:gd name="T9" fmla="*/ 39 h 60"/>
                <a:gd name="T10" fmla="*/ 27 w 40"/>
                <a:gd name="T11" fmla="*/ 34 h 60"/>
                <a:gd name="T12" fmla="*/ 30 w 40"/>
                <a:gd name="T13" fmla="*/ 25 h 60"/>
                <a:gd name="T14" fmla="*/ 30 w 40"/>
                <a:gd name="T15" fmla="*/ 26 h 60"/>
                <a:gd name="T16" fmla="*/ 33 w 40"/>
                <a:gd name="T17" fmla="*/ 21 h 60"/>
                <a:gd name="T18" fmla="*/ 31 w 40"/>
                <a:gd name="T19" fmla="*/ 17 h 60"/>
                <a:gd name="T20" fmla="*/ 31 w 40"/>
                <a:gd name="T21" fmla="*/ 17 h 60"/>
                <a:gd name="T22" fmla="*/ 30 w 40"/>
                <a:gd name="T23" fmla="*/ 10 h 60"/>
                <a:gd name="T24" fmla="*/ 23 w 40"/>
                <a:gd name="T25" fmla="*/ 1 h 60"/>
                <a:gd name="T26" fmla="*/ 16 w 40"/>
                <a:gd name="T27" fmla="*/ 1 h 60"/>
                <a:gd name="T28" fmla="*/ 13 w 40"/>
                <a:gd name="T29" fmla="*/ 2 h 60"/>
                <a:gd name="T30" fmla="*/ 12 w 40"/>
                <a:gd name="T31" fmla="*/ 3 h 60"/>
                <a:gd name="T32" fmla="*/ 9 w 40"/>
                <a:gd name="T33" fmla="*/ 8 h 60"/>
                <a:gd name="T34" fmla="*/ 9 w 40"/>
                <a:gd name="T35" fmla="*/ 17 h 60"/>
                <a:gd name="T36" fmla="*/ 8 w 40"/>
                <a:gd name="T37" fmla="*/ 17 h 60"/>
                <a:gd name="T38" fmla="*/ 7 w 40"/>
                <a:gd name="T39" fmla="*/ 21 h 60"/>
                <a:gd name="T40" fmla="*/ 9 w 40"/>
                <a:gd name="T41" fmla="*/ 26 h 60"/>
                <a:gd name="T42" fmla="*/ 10 w 40"/>
                <a:gd name="T43" fmla="*/ 25 h 60"/>
                <a:gd name="T44" fmla="*/ 11 w 40"/>
                <a:gd name="T45" fmla="*/ 31 h 60"/>
                <a:gd name="T46" fmla="*/ 13 w 40"/>
                <a:gd name="T47" fmla="*/ 33 h 60"/>
                <a:gd name="T48" fmla="*/ 11 w 40"/>
                <a:gd name="T49" fmla="*/ 39 h 60"/>
                <a:gd name="T50" fmla="*/ 0 w 40"/>
                <a:gd name="T51" fmla="*/ 46 h 60"/>
                <a:gd name="T52" fmla="*/ 0 w 40"/>
                <a:gd name="T53" fmla="*/ 60 h 60"/>
                <a:gd name="T54" fmla="*/ 19 w 40"/>
                <a:gd name="T55" fmla="*/ 60 h 60"/>
                <a:gd name="T56" fmla="*/ 20 w 40"/>
                <a:gd name="T5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60">
                  <a:moveTo>
                    <a:pt x="20" y="59"/>
                  </a:moveTo>
                  <a:cubicBezTo>
                    <a:pt x="25" y="57"/>
                    <a:pt x="32" y="53"/>
                    <a:pt x="37" y="49"/>
                  </a:cubicBezTo>
                  <a:cubicBezTo>
                    <a:pt x="38" y="49"/>
                    <a:pt x="40" y="48"/>
                    <a:pt x="40" y="47"/>
                  </a:cubicBezTo>
                  <a:cubicBezTo>
                    <a:pt x="40" y="47"/>
                    <a:pt x="40" y="46"/>
                    <a:pt x="40" y="46"/>
                  </a:cubicBezTo>
                  <a:cubicBezTo>
                    <a:pt x="34" y="43"/>
                    <a:pt x="29" y="40"/>
                    <a:pt x="28" y="39"/>
                  </a:cubicBezTo>
                  <a:cubicBezTo>
                    <a:pt x="26" y="38"/>
                    <a:pt x="27" y="34"/>
                    <a:pt x="27" y="34"/>
                  </a:cubicBezTo>
                  <a:cubicBezTo>
                    <a:pt x="27" y="34"/>
                    <a:pt x="29" y="31"/>
                    <a:pt x="30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4"/>
                    <a:pt x="33" y="21"/>
                  </a:cubicBezTo>
                  <a:cubicBezTo>
                    <a:pt x="33" y="18"/>
                    <a:pt x="32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5"/>
                    <a:pt x="30" y="12"/>
                    <a:pt x="30" y="10"/>
                  </a:cubicBezTo>
                  <a:cubicBezTo>
                    <a:pt x="30" y="4"/>
                    <a:pt x="26" y="3"/>
                    <a:pt x="23" y="1"/>
                  </a:cubicBezTo>
                  <a:cubicBezTo>
                    <a:pt x="20" y="0"/>
                    <a:pt x="16" y="1"/>
                    <a:pt x="16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9" y="4"/>
                    <a:pt x="9" y="8"/>
                  </a:cubicBezTo>
                  <a:cubicBezTo>
                    <a:pt x="9" y="11"/>
                    <a:pt x="9" y="14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7" y="18"/>
                    <a:pt x="7" y="21"/>
                  </a:cubicBezTo>
                  <a:cubicBezTo>
                    <a:pt x="7" y="24"/>
                    <a:pt x="9" y="26"/>
                    <a:pt x="9" y="26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0" y="28"/>
                    <a:pt x="10" y="29"/>
                    <a:pt x="11" y="31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3" y="33"/>
                    <a:pt x="14" y="38"/>
                    <a:pt x="11" y="39"/>
                  </a:cubicBezTo>
                  <a:cubicBezTo>
                    <a:pt x="8" y="41"/>
                    <a:pt x="4" y="43"/>
                    <a:pt x="0" y="4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0" y="59"/>
                    <a:pt x="20" y="59"/>
                    <a:pt x="2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5" name="Freeform 88"/>
            <p:cNvSpPr>
              <a:spLocks/>
            </p:cNvSpPr>
            <p:nvPr/>
          </p:nvSpPr>
          <p:spPr bwMode="auto">
            <a:xfrm>
              <a:off x="1296482" y="2432458"/>
              <a:ext cx="84328" cy="113122"/>
            </a:xfrm>
            <a:custGeom>
              <a:avLst/>
              <a:gdLst>
                <a:gd name="T0" fmla="*/ 29 w 45"/>
                <a:gd name="T1" fmla="*/ 39 h 60"/>
                <a:gd name="T2" fmla="*/ 28 w 45"/>
                <a:gd name="T3" fmla="*/ 34 h 60"/>
                <a:gd name="T4" fmla="*/ 31 w 45"/>
                <a:gd name="T5" fmla="*/ 25 h 60"/>
                <a:gd name="T6" fmla="*/ 32 w 45"/>
                <a:gd name="T7" fmla="*/ 26 h 60"/>
                <a:gd name="T8" fmla="*/ 34 w 45"/>
                <a:gd name="T9" fmla="*/ 21 h 60"/>
                <a:gd name="T10" fmla="*/ 33 w 45"/>
                <a:gd name="T11" fmla="*/ 17 h 60"/>
                <a:gd name="T12" fmla="*/ 32 w 45"/>
                <a:gd name="T13" fmla="*/ 17 h 60"/>
                <a:gd name="T14" fmla="*/ 32 w 45"/>
                <a:gd name="T15" fmla="*/ 10 h 60"/>
                <a:gd name="T16" fmla="*/ 25 w 45"/>
                <a:gd name="T17" fmla="*/ 1 h 60"/>
                <a:gd name="T18" fmla="*/ 17 w 45"/>
                <a:gd name="T19" fmla="*/ 1 h 60"/>
                <a:gd name="T20" fmla="*/ 15 w 45"/>
                <a:gd name="T21" fmla="*/ 2 h 60"/>
                <a:gd name="T22" fmla="*/ 13 w 45"/>
                <a:gd name="T23" fmla="*/ 3 h 60"/>
                <a:gd name="T24" fmla="*/ 10 w 45"/>
                <a:gd name="T25" fmla="*/ 8 h 60"/>
                <a:gd name="T26" fmla="*/ 10 w 45"/>
                <a:gd name="T27" fmla="*/ 17 h 60"/>
                <a:gd name="T28" fmla="*/ 10 w 45"/>
                <a:gd name="T29" fmla="*/ 17 h 60"/>
                <a:gd name="T30" fmla="*/ 8 w 45"/>
                <a:gd name="T31" fmla="*/ 21 h 60"/>
                <a:gd name="T32" fmla="*/ 11 w 45"/>
                <a:gd name="T33" fmla="*/ 26 h 60"/>
                <a:gd name="T34" fmla="*/ 11 w 45"/>
                <a:gd name="T35" fmla="*/ 25 h 60"/>
                <a:gd name="T36" fmla="*/ 12 w 45"/>
                <a:gd name="T37" fmla="*/ 31 h 60"/>
                <a:gd name="T38" fmla="*/ 14 w 45"/>
                <a:gd name="T39" fmla="*/ 33 h 60"/>
                <a:gd name="T40" fmla="*/ 13 w 45"/>
                <a:gd name="T41" fmla="*/ 39 h 60"/>
                <a:gd name="T42" fmla="*/ 1 w 45"/>
                <a:gd name="T43" fmla="*/ 46 h 60"/>
                <a:gd name="T44" fmla="*/ 0 w 45"/>
                <a:gd name="T45" fmla="*/ 48 h 60"/>
                <a:gd name="T46" fmla="*/ 21 w 45"/>
                <a:gd name="T47" fmla="*/ 58 h 60"/>
                <a:gd name="T48" fmla="*/ 23 w 45"/>
                <a:gd name="T49" fmla="*/ 60 h 60"/>
                <a:gd name="T50" fmla="*/ 45 w 45"/>
                <a:gd name="T51" fmla="*/ 60 h 60"/>
                <a:gd name="T52" fmla="*/ 45 w 45"/>
                <a:gd name="T53" fmla="*/ 48 h 60"/>
                <a:gd name="T54" fmla="*/ 29 w 45"/>
                <a:gd name="T55" fmla="*/ 3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60">
                  <a:moveTo>
                    <a:pt x="29" y="39"/>
                  </a:moveTo>
                  <a:cubicBezTo>
                    <a:pt x="27" y="38"/>
                    <a:pt x="28" y="34"/>
                    <a:pt x="28" y="34"/>
                  </a:cubicBezTo>
                  <a:cubicBezTo>
                    <a:pt x="28" y="34"/>
                    <a:pt x="30" y="31"/>
                    <a:pt x="31" y="25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6"/>
                    <a:pt x="34" y="24"/>
                    <a:pt x="34" y="21"/>
                  </a:cubicBezTo>
                  <a:cubicBezTo>
                    <a:pt x="34" y="18"/>
                    <a:pt x="33" y="17"/>
                    <a:pt x="33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5"/>
                    <a:pt x="32" y="12"/>
                    <a:pt x="32" y="10"/>
                  </a:cubicBezTo>
                  <a:cubicBezTo>
                    <a:pt x="31" y="4"/>
                    <a:pt x="28" y="3"/>
                    <a:pt x="25" y="1"/>
                  </a:cubicBezTo>
                  <a:cubicBezTo>
                    <a:pt x="22" y="0"/>
                    <a:pt x="17" y="1"/>
                    <a:pt x="17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0" y="4"/>
                    <a:pt x="10" y="8"/>
                  </a:cubicBezTo>
                  <a:cubicBezTo>
                    <a:pt x="10" y="11"/>
                    <a:pt x="10" y="14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8" y="18"/>
                    <a:pt x="8" y="21"/>
                  </a:cubicBezTo>
                  <a:cubicBezTo>
                    <a:pt x="9" y="24"/>
                    <a:pt x="10" y="26"/>
                    <a:pt x="11" y="26"/>
                  </a:cubicBezTo>
                  <a:cubicBezTo>
                    <a:pt x="11" y="26"/>
                    <a:pt x="11" y="26"/>
                    <a:pt x="11" y="25"/>
                  </a:cubicBezTo>
                  <a:cubicBezTo>
                    <a:pt x="12" y="28"/>
                    <a:pt x="12" y="29"/>
                    <a:pt x="12" y="31"/>
                  </a:cubicBezTo>
                  <a:cubicBezTo>
                    <a:pt x="13" y="33"/>
                    <a:pt x="14" y="33"/>
                    <a:pt x="14" y="33"/>
                  </a:cubicBezTo>
                  <a:cubicBezTo>
                    <a:pt x="14" y="33"/>
                    <a:pt x="15" y="38"/>
                    <a:pt x="13" y="39"/>
                  </a:cubicBezTo>
                  <a:cubicBezTo>
                    <a:pt x="10" y="41"/>
                    <a:pt x="5" y="44"/>
                    <a:pt x="1" y="46"/>
                  </a:cubicBezTo>
                  <a:cubicBezTo>
                    <a:pt x="1" y="47"/>
                    <a:pt x="0" y="47"/>
                    <a:pt x="0" y="48"/>
                  </a:cubicBezTo>
                  <a:cubicBezTo>
                    <a:pt x="5" y="51"/>
                    <a:pt x="14" y="56"/>
                    <a:pt x="21" y="58"/>
                  </a:cubicBezTo>
                  <a:cubicBezTo>
                    <a:pt x="22" y="59"/>
                    <a:pt x="23" y="59"/>
                    <a:pt x="23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9" y="45"/>
                    <a:pt x="31" y="41"/>
                    <a:pt x="2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78267" y="5531357"/>
            <a:ext cx="310650" cy="383135"/>
            <a:chOff x="1907262" y="2613846"/>
            <a:chExt cx="310650" cy="383135"/>
          </a:xfrm>
          <a:solidFill>
            <a:schemeClr val="bg1"/>
          </a:solidFill>
        </p:grpSpPr>
        <p:sp>
          <p:nvSpPr>
            <p:cNvPr id="35" name="Freeform 199"/>
            <p:cNvSpPr>
              <a:spLocks noEditPoints="1"/>
            </p:cNvSpPr>
            <p:nvPr/>
          </p:nvSpPr>
          <p:spPr bwMode="auto">
            <a:xfrm>
              <a:off x="1931424" y="2613846"/>
              <a:ext cx="286488" cy="383135"/>
            </a:xfrm>
            <a:custGeom>
              <a:avLst/>
              <a:gdLst>
                <a:gd name="T0" fmla="*/ 0 w 332"/>
                <a:gd name="T1" fmla="*/ 444 h 444"/>
                <a:gd name="T2" fmla="*/ 16 w 332"/>
                <a:gd name="T3" fmla="*/ 388 h 444"/>
                <a:gd name="T4" fmla="*/ 36 w 332"/>
                <a:gd name="T5" fmla="*/ 402 h 444"/>
                <a:gd name="T6" fmla="*/ 52 w 332"/>
                <a:gd name="T7" fmla="*/ 402 h 444"/>
                <a:gd name="T8" fmla="*/ 70 w 332"/>
                <a:gd name="T9" fmla="*/ 392 h 444"/>
                <a:gd name="T10" fmla="*/ 80 w 332"/>
                <a:gd name="T11" fmla="*/ 374 h 444"/>
                <a:gd name="T12" fmla="*/ 80 w 332"/>
                <a:gd name="T13" fmla="*/ 360 h 444"/>
                <a:gd name="T14" fmla="*/ 70 w 332"/>
                <a:gd name="T15" fmla="*/ 342 h 444"/>
                <a:gd name="T16" fmla="*/ 52 w 332"/>
                <a:gd name="T17" fmla="*/ 334 h 444"/>
                <a:gd name="T18" fmla="*/ 36 w 332"/>
                <a:gd name="T19" fmla="*/ 334 h 444"/>
                <a:gd name="T20" fmla="*/ 16 w 332"/>
                <a:gd name="T21" fmla="*/ 348 h 444"/>
                <a:gd name="T22" fmla="*/ 16 w 332"/>
                <a:gd name="T23" fmla="*/ 252 h 444"/>
                <a:gd name="T24" fmla="*/ 28 w 332"/>
                <a:gd name="T25" fmla="*/ 262 h 444"/>
                <a:gd name="T26" fmla="*/ 44 w 332"/>
                <a:gd name="T27" fmla="*/ 266 h 444"/>
                <a:gd name="T28" fmla="*/ 64 w 332"/>
                <a:gd name="T29" fmla="*/ 260 h 444"/>
                <a:gd name="T30" fmla="*/ 76 w 332"/>
                <a:gd name="T31" fmla="*/ 246 h 444"/>
                <a:gd name="T32" fmla="*/ 80 w 332"/>
                <a:gd name="T33" fmla="*/ 232 h 444"/>
                <a:gd name="T34" fmla="*/ 74 w 332"/>
                <a:gd name="T35" fmla="*/ 212 h 444"/>
                <a:gd name="T36" fmla="*/ 58 w 332"/>
                <a:gd name="T37" fmla="*/ 200 h 444"/>
                <a:gd name="T38" fmla="*/ 44 w 332"/>
                <a:gd name="T39" fmla="*/ 198 h 444"/>
                <a:gd name="T40" fmla="*/ 22 w 332"/>
                <a:gd name="T41" fmla="*/ 206 h 444"/>
                <a:gd name="T42" fmla="*/ 0 w 332"/>
                <a:gd name="T43" fmla="*/ 110 h 444"/>
                <a:gd name="T44" fmla="*/ 22 w 332"/>
                <a:gd name="T45" fmla="*/ 116 h 444"/>
                <a:gd name="T46" fmla="*/ 44 w 332"/>
                <a:gd name="T47" fmla="*/ 124 h 444"/>
                <a:gd name="T48" fmla="*/ 58 w 332"/>
                <a:gd name="T49" fmla="*/ 122 h 444"/>
                <a:gd name="T50" fmla="*/ 74 w 332"/>
                <a:gd name="T51" fmla="*/ 110 h 444"/>
                <a:gd name="T52" fmla="*/ 80 w 332"/>
                <a:gd name="T53" fmla="*/ 90 h 444"/>
                <a:gd name="T54" fmla="*/ 76 w 332"/>
                <a:gd name="T55" fmla="*/ 76 h 444"/>
                <a:gd name="T56" fmla="*/ 64 w 332"/>
                <a:gd name="T57" fmla="*/ 62 h 444"/>
                <a:gd name="T58" fmla="*/ 44 w 332"/>
                <a:gd name="T59" fmla="*/ 56 h 444"/>
                <a:gd name="T60" fmla="*/ 28 w 332"/>
                <a:gd name="T61" fmla="*/ 60 h 444"/>
                <a:gd name="T62" fmla="*/ 0 w 332"/>
                <a:gd name="T63" fmla="*/ 70 h 444"/>
                <a:gd name="T64" fmla="*/ 332 w 332"/>
                <a:gd name="T65" fmla="*/ 68 h 444"/>
                <a:gd name="T66" fmla="*/ 202 w 332"/>
                <a:gd name="T67" fmla="*/ 380 h 444"/>
                <a:gd name="T68" fmla="*/ 296 w 332"/>
                <a:gd name="T69" fmla="*/ 256 h 444"/>
                <a:gd name="T70" fmla="*/ 202 w 332"/>
                <a:gd name="T71" fmla="*/ 256 h 444"/>
                <a:gd name="T72" fmla="*/ 296 w 332"/>
                <a:gd name="T73" fmla="*/ 124 h 444"/>
                <a:gd name="T74" fmla="*/ 296 w 332"/>
                <a:gd name="T75" fmla="*/ 136 h 444"/>
                <a:gd name="T76" fmla="*/ 202 w 332"/>
                <a:gd name="T77" fmla="*/ 66 h 444"/>
                <a:gd name="T78" fmla="*/ 194 w 332"/>
                <a:gd name="T79" fmla="*/ 60 h 444"/>
                <a:gd name="T80" fmla="*/ 144 w 332"/>
                <a:gd name="T81" fmla="*/ 94 h 444"/>
                <a:gd name="T82" fmla="*/ 134 w 332"/>
                <a:gd name="T83" fmla="*/ 90 h 444"/>
                <a:gd name="T84" fmla="*/ 130 w 332"/>
                <a:gd name="T85" fmla="*/ 98 h 444"/>
                <a:gd name="T86" fmla="*/ 142 w 332"/>
                <a:gd name="T87" fmla="*/ 136 h 444"/>
                <a:gd name="T88" fmla="*/ 152 w 332"/>
                <a:gd name="T89" fmla="*/ 136 h 444"/>
                <a:gd name="T90" fmla="*/ 200 w 332"/>
                <a:gd name="T91" fmla="*/ 196 h 444"/>
                <a:gd name="T92" fmla="*/ 198 w 332"/>
                <a:gd name="T93" fmla="*/ 186 h 444"/>
                <a:gd name="T94" fmla="*/ 188 w 332"/>
                <a:gd name="T95" fmla="*/ 188 h 444"/>
                <a:gd name="T96" fmla="*/ 144 w 332"/>
                <a:gd name="T97" fmla="*/ 218 h 444"/>
                <a:gd name="T98" fmla="*/ 134 w 332"/>
                <a:gd name="T99" fmla="*/ 214 h 444"/>
                <a:gd name="T100" fmla="*/ 138 w 332"/>
                <a:gd name="T101" fmla="*/ 256 h 444"/>
                <a:gd name="T102" fmla="*/ 148 w 332"/>
                <a:gd name="T103" fmla="*/ 260 h 444"/>
                <a:gd name="T104" fmla="*/ 154 w 332"/>
                <a:gd name="T105" fmla="*/ 258 h 444"/>
                <a:gd name="T106" fmla="*/ 200 w 332"/>
                <a:gd name="T107" fmla="*/ 326 h 444"/>
                <a:gd name="T108" fmla="*/ 198 w 332"/>
                <a:gd name="T109" fmla="*/ 316 h 444"/>
                <a:gd name="T110" fmla="*/ 150 w 332"/>
                <a:gd name="T111" fmla="*/ 370 h 444"/>
                <a:gd name="T112" fmla="*/ 140 w 332"/>
                <a:gd name="T113" fmla="*/ 344 h 444"/>
                <a:gd name="T114" fmla="*/ 130 w 332"/>
                <a:gd name="T115" fmla="*/ 348 h 444"/>
                <a:gd name="T116" fmla="*/ 138 w 332"/>
                <a:gd name="T117" fmla="*/ 386 h 444"/>
                <a:gd name="T118" fmla="*/ 148 w 332"/>
                <a:gd name="T119" fmla="*/ 390 h 444"/>
                <a:gd name="T120" fmla="*/ 200 w 332"/>
                <a:gd name="T121" fmla="*/ 32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2" h="444">
                  <a:moveTo>
                    <a:pt x="332" y="68"/>
                  </a:moveTo>
                  <a:lnTo>
                    <a:pt x="332" y="444"/>
                  </a:lnTo>
                  <a:lnTo>
                    <a:pt x="0" y="444"/>
                  </a:lnTo>
                  <a:lnTo>
                    <a:pt x="0" y="388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22" y="394"/>
                  </a:lnTo>
                  <a:lnTo>
                    <a:pt x="28" y="398"/>
                  </a:lnTo>
                  <a:lnTo>
                    <a:pt x="36" y="402"/>
                  </a:lnTo>
                  <a:lnTo>
                    <a:pt x="44" y="402"/>
                  </a:lnTo>
                  <a:lnTo>
                    <a:pt x="44" y="402"/>
                  </a:lnTo>
                  <a:lnTo>
                    <a:pt x="52" y="402"/>
                  </a:lnTo>
                  <a:lnTo>
                    <a:pt x="58" y="400"/>
                  </a:lnTo>
                  <a:lnTo>
                    <a:pt x="64" y="396"/>
                  </a:lnTo>
                  <a:lnTo>
                    <a:pt x="70" y="392"/>
                  </a:lnTo>
                  <a:lnTo>
                    <a:pt x="74" y="386"/>
                  </a:lnTo>
                  <a:lnTo>
                    <a:pt x="76" y="380"/>
                  </a:lnTo>
                  <a:lnTo>
                    <a:pt x="80" y="374"/>
                  </a:lnTo>
                  <a:lnTo>
                    <a:pt x="80" y="368"/>
                  </a:lnTo>
                  <a:lnTo>
                    <a:pt x="80" y="368"/>
                  </a:lnTo>
                  <a:lnTo>
                    <a:pt x="80" y="360"/>
                  </a:lnTo>
                  <a:lnTo>
                    <a:pt x="76" y="354"/>
                  </a:lnTo>
                  <a:lnTo>
                    <a:pt x="74" y="348"/>
                  </a:lnTo>
                  <a:lnTo>
                    <a:pt x="70" y="342"/>
                  </a:lnTo>
                  <a:lnTo>
                    <a:pt x="64" y="338"/>
                  </a:lnTo>
                  <a:lnTo>
                    <a:pt x="58" y="336"/>
                  </a:lnTo>
                  <a:lnTo>
                    <a:pt x="52" y="334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36" y="334"/>
                  </a:lnTo>
                  <a:lnTo>
                    <a:pt x="28" y="336"/>
                  </a:lnTo>
                  <a:lnTo>
                    <a:pt x="22" y="342"/>
                  </a:lnTo>
                  <a:lnTo>
                    <a:pt x="16" y="348"/>
                  </a:lnTo>
                  <a:lnTo>
                    <a:pt x="0" y="348"/>
                  </a:lnTo>
                  <a:lnTo>
                    <a:pt x="0" y="252"/>
                  </a:lnTo>
                  <a:lnTo>
                    <a:pt x="16" y="252"/>
                  </a:lnTo>
                  <a:lnTo>
                    <a:pt x="16" y="252"/>
                  </a:lnTo>
                  <a:lnTo>
                    <a:pt x="22" y="258"/>
                  </a:lnTo>
                  <a:lnTo>
                    <a:pt x="28" y="262"/>
                  </a:lnTo>
                  <a:lnTo>
                    <a:pt x="36" y="266"/>
                  </a:lnTo>
                  <a:lnTo>
                    <a:pt x="44" y="266"/>
                  </a:lnTo>
                  <a:lnTo>
                    <a:pt x="44" y="266"/>
                  </a:lnTo>
                  <a:lnTo>
                    <a:pt x="52" y="266"/>
                  </a:lnTo>
                  <a:lnTo>
                    <a:pt x="58" y="264"/>
                  </a:lnTo>
                  <a:lnTo>
                    <a:pt x="64" y="260"/>
                  </a:lnTo>
                  <a:lnTo>
                    <a:pt x="70" y="256"/>
                  </a:lnTo>
                  <a:lnTo>
                    <a:pt x="74" y="252"/>
                  </a:lnTo>
                  <a:lnTo>
                    <a:pt x="76" y="246"/>
                  </a:lnTo>
                  <a:lnTo>
                    <a:pt x="80" y="238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24"/>
                  </a:lnTo>
                  <a:lnTo>
                    <a:pt x="76" y="218"/>
                  </a:lnTo>
                  <a:lnTo>
                    <a:pt x="74" y="212"/>
                  </a:lnTo>
                  <a:lnTo>
                    <a:pt x="70" y="208"/>
                  </a:lnTo>
                  <a:lnTo>
                    <a:pt x="64" y="202"/>
                  </a:lnTo>
                  <a:lnTo>
                    <a:pt x="58" y="200"/>
                  </a:lnTo>
                  <a:lnTo>
                    <a:pt x="52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36" y="198"/>
                  </a:lnTo>
                  <a:lnTo>
                    <a:pt x="28" y="200"/>
                  </a:lnTo>
                  <a:lnTo>
                    <a:pt x="22" y="206"/>
                  </a:lnTo>
                  <a:lnTo>
                    <a:pt x="16" y="212"/>
                  </a:lnTo>
                  <a:lnTo>
                    <a:pt x="0" y="212"/>
                  </a:lnTo>
                  <a:lnTo>
                    <a:pt x="0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28" y="120"/>
                  </a:lnTo>
                  <a:lnTo>
                    <a:pt x="36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2" y="124"/>
                  </a:lnTo>
                  <a:lnTo>
                    <a:pt x="58" y="122"/>
                  </a:lnTo>
                  <a:lnTo>
                    <a:pt x="64" y="118"/>
                  </a:lnTo>
                  <a:lnTo>
                    <a:pt x="70" y="114"/>
                  </a:lnTo>
                  <a:lnTo>
                    <a:pt x="74" y="110"/>
                  </a:lnTo>
                  <a:lnTo>
                    <a:pt x="76" y="104"/>
                  </a:lnTo>
                  <a:lnTo>
                    <a:pt x="80" y="96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82"/>
                  </a:lnTo>
                  <a:lnTo>
                    <a:pt x="76" y="76"/>
                  </a:lnTo>
                  <a:lnTo>
                    <a:pt x="74" y="70"/>
                  </a:lnTo>
                  <a:lnTo>
                    <a:pt x="70" y="66"/>
                  </a:lnTo>
                  <a:lnTo>
                    <a:pt x="64" y="62"/>
                  </a:lnTo>
                  <a:lnTo>
                    <a:pt x="58" y="58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36" y="56"/>
                  </a:lnTo>
                  <a:lnTo>
                    <a:pt x="28" y="60"/>
                  </a:lnTo>
                  <a:lnTo>
                    <a:pt x="22" y="6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66" y="0"/>
                  </a:lnTo>
                  <a:lnTo>
                    <a:pt x="332" y="68"/>
                  </a:lnTo>
                  <a:close/>
                  <a:moveTo>
                    <a:pt x="296" y="392"/>
                  </a:moveTo>
                  <a:lnTo>
                    <a:pt x="296" y="380"/>
                  </a:lnTo>
                  <a:lnTo>
                    <a:pt x="202" y="380"/>
                  </a:lnTo>
                  <a:lnTo>
                    <a:pt x="202" y="392"/>
                  </a:lnTo>
                  <a:lnTo>
                    <a:pt x="296" y="392"/>
                  </a:lnTo>
                  <a:close/>
                  <a:moveTo>
                    <a:pt x="296" y="256"/>
                  </a:moveTo>
                  <a:lnTo>
                    <a:pt x="296" y="244"/>
                  </a:lnTo>
                  <a:lnTo>
                    <a:pt x="202" y="244"/>
                  </a:lnTo>
                  <a:lnTo>
                    <a:pt x="202" y="256"/>
                  </a:lnTo>
                  <a:lnTo>
                    <a:pt x="296" y="256"/>
                  </a:lnTo>
                  <a:close/>
                  <a:moveTo>
                    <a:pt x="296" y="136"/>
                  </a:moveTo>
                  <a:lnTo>
                    <a:pt x="296" y="124"/>
                  </a:lnTo>
                  <a:lnTo>
                    <a:pt x="202" y="124"/>
                  </a:lnTo>
                  <a:lnTo>
                    <a:pt x="202" y="136"/>
                  </a:lnTo>
                  <a:lnTo>
                    <a:pt x="296" y="136"/>
                  </a:lnTo>
                  <a:close/>
                  <a:moveTo>
                    <a:pt x="200" y="72"/>
                  </a:moveTo>
                  <a:lnTo>
                    <a:pt x="200" y="72"/>
                  </a:lnTo>
                  <a:lnTo>
                    <a:pt x="202" y="66"/>
                  </a:lnTo>
                  <a:lnTo>
                    <a:pt x="198" y="62"/>
                  </a:lnTo>
                  <a:lnTo>
                    <a:pt x="198" y="62"/>
                  </a:lnTo>
                  <a:lnTo>
                    <a:pt x="194" y="60"/>
                  </a:lnTo>
                  <a:lnTo>
                    <a:pt x="188" y="64"/>
                  </a:lnTo>
                  <a:lnTo>
                    <a:pt x="150" y="116"/>
                  </a:lnTo>
                  <a:lnTo>
                    <a:pt x="144" y="94"/>
                  </a:lnTo>
                  <a:lnTo>
                    <a:pt x="144" y="94"/>
                  </a:lnTo>
                  <a:lnTo>
                    <a:pt x="140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0" y="94"/>
                  </a:lnTo>
                  <a:lnTo>
                    <a:pt x="130" y="98"/>
                  </a:lnTo>
                  <a:lnTo>
                    <a:pt x="138" y="132"/>
                  </a:lnTo>
                  <a:lnTo>
                    <a:pt x="138" y="132"/>
                  </a:lnTo>
                  <a:lnTo>
                    <a:pt x="142" y="136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52" y="136"/>
                  </a:lnTo>
                  <a:lnTo>
                    <a:pt x="154" y="134"/>
                  </a:lnTo>
                  <a:lnTo>
                    <a:pt x="200" y="72"/>
                  </a:lnTo>
                  <a:close/>
                  <a:moveTo>
                    <a:pt x="200" y="196"/>
                  </a:moveTo>
                  <a:lnTo>
                    <a:pt x="200" y="196"/>
                  </a:lnTo>
                  <a:lnTo>
                    <a:pt x="202" y="190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4" y="184"/>
                  </a:lnTo>
                  <a:lnTo>
                    <a:pt x="188" y="188"/>
                  </a:lnTo>
                  <a:lnTo>
                    <a:pt x="150" y="240"/>
                  </a:lnTo>
                  <a:lnTo>
                    <a:pt x="144" y="218"/>
                  </a:lnTo>
                  <a:lnTo>
                    <a:pt x="144" y="218"/>
                  </a:lnTo>
                  <a:lnTo>
                    <a:pt x="140" y="214"/>
                  </a:lnTo>
                  <a:lnTo>
                    <a:pt x="134" y="214"/>
                  </a:lnTo>
                  <a:lnTo>
                    <a:pt x="134" y="214"/>
                  </a:lnTo>
                  <a:lnTo>
                    <a:pt x="130" y="218"/>
                  </a:lnTo>
                  <a:lnTo>
                    <a:pt x="130" y="222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2" y="260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52" y="260"/>
                  </a:lnTo>
                  <a:lnTo>
                    <a:pt x="154" y="258"/>
                  </a:lnTo>
                  <a:lnTo>
                    <a:pt x="200" y="196"/>
                  </a:lnTo>
                  <a:close/>
                  <a:moveTo>
                    <a:pt x="200" y="326"/>
                  </a:moveTo>
                  <a:lnTo>
                    <a:pt x="200" y="326"/>
                  </a:lnTo>
                  <a:lnTo>
                    <a:pt x="202" y="320"/>
                  </a:lnTo>
                  <a:lnTo>
                    <a:pt x="198" y="316"/>
                  </a:lnTo>
                  <a:lnTo>
                    <a:pt x="198" y="316"/>
                  </a:lnTo>
                  <a:lnTo>
                    <a:pt x="194" y="314"/>
                  </a:lnTo>
                  <a:lnTo>
                    <a:pt x="188" y="318"/>
                  </a:lnTo>
                  <a:lnTo>
                    <a:pt x="150" y="370"/>
                  </a:lnTo>
                  <a:lnTo>
                    <a:pt x="144" y="348"/>
                  </a:lnTo>
                  <a:lnTo>
                    <a:pt x="144" y="348"/>
                  </a:lnTo>
                  <a:lnTo>
                    <a:pt x="140" y="344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30" y="348"/>
                  </a:lnTo>
                  <a:lnTo>
                    <a:pt x="130" y="352"/>
                  </a:lnTo>
                  <a:lnTo>
                    <a:pt x="138" y="386"/>
                  </a:lnTo>
                  <a:lnTo>
                    <a:pt x="138" y="386"/>
                  </a:lnTo>
                  <a:lnTo>
                    <a:pt x="142" y="390"/>
                  </a:lnTo>
                  <a:lnTo>
                    <a:pt x="148" y="390"/>
                  </a:lnTo>
                  <a:lnTo>
                    <a:pt x="148" y="390"/>
                  </a:lnTo>
                  <a:lnTo>
                    <a:pt x="152" y="390"/>
                  </a:lnTo>
                  <a:lnTo>
                    <a:pt x="154" y="388"/>
                  </a:lnTo>
                  <a:lnTo>
                    <a:pt x="200" y="3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6" name="Freeform 200"/>
            <p:cNvSpPr>
              <a:spLocks/>
            </p:cNvSpPr>
            <p:nvPr/>
          </p:nvSpPr>
          <p:spPr bwMode="auto">
            <a:xfrm>
              <a:off x="1907262" y="2670799"/>
              <a:ext cx="82840" cy="41420"/>
            </a:xfrm>
            <a:custGeom>
              <a:avLst/>
              <a:gdLst>
                <a:gd name="T0" fmla="*/ 72 w 96"/>
                <a:gd name="T1" fmla="*/ 0 h 48"/>
                <a:gd name="T2" fmla="*/ 72 w 96"/>
                <a:gd name="T3" fmla="*/ 0 h 48"/>
                <a:gd name="T4" fmla="*/ 82 w 96"/>
                <a:gd name="T5" fmla="*/ 2 h 48"/>
                <a:gd name="T6" fmla="*/ 90 w 96"/>
                <a:gd name="T7" fmla="*/ 6 h 48"/>
                <a:gd name="T8" fmla="*/ 94 w 96"/>
                <a:gd name="T9" fmla="*/ 14 h 48"/>
                <a:gd name="T10" fmla="*/ 96 w 96"/>
                <a:gd name="T11" fmla="*/ 24 h 48"/>
                <a:gd name="T12" fmla="*/ 96 w 96"/>
                <a:gd name="T13" fmla="*/ 24 h 48"/>
                <a:gd name="T14" fmla="*/ 94 w 96"/>
                <a:gd name="T15" fmla="*/ 34 h 48"/>
                <a:gd name="T16" fmla="*/ 90 w 96"/>
                <a:gd name="T17" fmla="*/ 42 h 48"/>
                <a:gd name="T18" fmla="*/ 82 w 96"/>
                <a:gd name="T19" fmla="*/ 46 h 48"/>
                <a:gd name="T20" fmla="*/ 72 w 96"/>
                <a:gd name="T21" fmla="*/ 48 h 48"/>
                <a:gd name="T22" fmla="*/ 72 w 96"/>
                <a:gd name="T23" fmla="*/ 48 h 48"/>
                <a:gd name="T24" fmla="*/ 64 w 96"/>
                <a:gd name="T25" fmla="*/ 48 h 48"/>
                <a:gd name="T26" fmla="*/ 58 w 96"/>
                <a:gd name="T27" fmla="*/ 44 h 48"/>
                <a:gd name="T28" fmla="*/ 52 w 96"/>
                <a:gd name="T29" fmla="*/ 38 h 48"/>
                <a:gd name="T30" fmla="*/ 48 w 96"/>
                <a:gd name="T31" fmla="*/ 32 h 48"/>
                <a:gd name="T32" fmla="*/ 0 w 96"/>
                <a:gd name="T33" fmla="*/ 32 h 48"/>
                <a:gd name="T34" fmla="*/ 0 w 96"/>
                <a:gd name="T35" fmla="*/ 16 h 48"/>
                <a:gd name="T36" fmla="*/ 48 w 96"/>
                <a:gd name="T37" fmla="*/ 16 h 48"/>
                <a:gd name="T38" fmla="*/ 48 w 96"/>
                <a:gd name="T39" fmla="*/ 16 h 48"/>
                <a:gd name="T40" fmla="*/ 52 w 96"/>
                <a:gd name="T41" fmla="*/ 10 h 48"/>
                <a:gd name="T42" fmla="*/ 58 w 96"/>
                <a:gd name="T43" fmla="*/ 4 h 48"/>
                <a:gd name="T44" fmla="*/ 64 w 96"/>
                <a:gd name="T45" fmla="*/ 0 h 48"/>
                <a:gd name="T46" fmla="*/ 72 w 96"/>
                <a:gd name="T47" fmla="*/ 0 h 48"/>
                <a:gd name="T48" fmla="*/ 72 w 96"/>
                <a:gd name="T4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48">
                  <a:moveTo>
                    <a:pt x="72" y="0"/>
                  </a:moveTo>
                  <a:lnTo>
                    <a:pt x="72" y="0"/>
                  </a:lnTo>
                  <a:lnTo>
                    <a:pt x="82" y="2"/>
                  </a:lnTo>
                  <a:lnTo>
                    <a:pt x="90" y="6"/>
                  </a:lnTo>
                  <a:lnTo>
                    <a:pt x="94" y="1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4" y="34"/>
                  </a:lnTo>
                  <a:lnTo>
                    <a:pt x="90" y="42"/>
                  </a:lnTo>
                  <a:lnTo>
                    <a:pt x="8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8" y="44"/>
                  </a:lnTo>
                  <a:lnTo>
                    <a:pt x="52" y="38"/>
                  </a:lnTo>
                  <a:lnTo>
                    <a:pt x="48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2" y="10"/>
                  </a:lnTo>
                  <a:lnTo>
                    <a:pt x="58" y="4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7" name="Freeform 201"/>
            <p:cNvSpPr>
              <a:spLocks/>
            </p:cNvSpPr>
            <p:nvPr/>
          </p:nvSpPr>
          <p:spPr bwMode="auto">
            <a:xfrm>
              <a:off x="1907262" y="2791607"/>
              <a:ext cx="82840" cy="43146"/>
            </a:xfrm>
            <a:custGeom>
              <a:avLst/>
              <a:gdLst>
                <a:gd name="T0" fmla="*/ 72 w 96"/>
                <a:gd name="T1" fmla="*/ 0 h 50"/>
                <a:gd name="T2" fmla="*/ 72 w 96"/>
                <a:gd name="T3" fmla="*/ 0 h 50"/>
                <a:gd name="T4" fmla="*/ 82 w 96"/>
                <a:gd name="T5" fmla="*/ 2 h 50"/>
                <a:gd name="T6" fmla="*/ 90 w 96"/>
                <a:gd name="T7" fmla="*/ 8 h 50"/>
                <a:gd name="T8" fmla="*/ 94 w 96"/>
                <a:gd name="T9" fmla="*/ 16 h 50"/>
                <a:gd name="T10" fmla="*/ 96 w 96"/>
                <a:gd name="T11" fmla="*/ 26 h 50"/>
                <a:gd name="T12" fmla="*/ 96 w 96"/>
                <a:gd name="T13" fmla="*/ 26 h 50"/>
                <a:gd name="T14" fmla="*/ 94 w 96"/>
                <a:gd name="T15" fmla="*/ 36 h 50"/>
                <a:gd name="T16" fmla="*/ 90 w 96"/>
                <a:gd name="T17" fmla="*/ 44 h 50"/>
                <a:gd name="T18" fmla="*/ 82 w 96"/>
                <a:gd name="T19" fmla="*/ 48 h 50"/>
                <a:gd name="T20" fmla="*/ 72 w 96"/>
                <a:gd name="T21" fmla="*/ 50 h 50"/>
                <a:gd name="T22" fmla="*/ 72 w 96"/>
                <a:gd name="T23" fmla="*/ 50 h 50"/>
                <a:gd name="T24" fmla="*/ 64 w 96"/>
                <a:gd name="T25" fmla="*/ 50 h 50"/>
                <a:gd name="T26" fmla="*/ 58 w 96"/>
                <a:gd name="T27" fmla="*/ 46 h 50"/>
                <a:gd name="T28" fmla="*/ 52 w 96"/>
                <a:gd name="T29" fmla="*/ 40 h 50"/>
                <a:gd name="T30" fmla="*/ 48 w 96"/>
                <a:gd name="T31" fmla="*/ 34 h 50"/>
                <a:gd name="T32" fmla="*/ 0 w 96"/>
                <a:gd name="T33" fmla="*/ 34 h 50"/>
                <a:gd name="T34" fmla="*/ 0 w 96"/>
                <a:gd name="T35" fmla="*/ 18 h 50"/>
                <a:gd name="T36" fmla="*/ 48 w 96"/>
                <a:gd name="T37" fmla="*/ 18 h 50"/>
                <a:gd name="T38" fmla="*/ 48 w 96"/>
                <a:gd name="T39" fmla="*/ 18 h 50"/>
                <a:gd name="T40" fmla="*/ 52 w 96"/>
                <a:gd name="T41" fmla="*/ 12 h 50"/>
                <a:gd name="T42" fmla="*/ 58 w 96"/>
                <a:gd name="T43" fmla="*/ 6 h 50"/>
                <a:gd name="T44" fmla="*/ 64 w 96"/>
                <a:gd name="T45" fmla="*/ 2 h 50"/>
                <a:gd name="T46" fmla="*/ 72 w 96"/>
                <a:gd name="T47" fmla="*/ 0 h 50"/>
                <a:gd name="T48" fmla="*/ 72 w 9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50">
                  <a:moveTo>
                    <a:pt x="72" y="0"/>
                  </a:moveTo>
                  <a:lnTo>
                    <a:pt x="72" y="0"/>
                  </a:lnTo>
                  <a:lnTo>
                    <a:pt x="82" y="2"/>
                  </a:lnTo>
                  <a:lnTo>
                    <a:pt x="90" y="8"/>
                  </a:lnTo>
                  <a:lnTo>
                    <a:pt x="94" y="1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4" y="36"/>
                  </a:lnTo>
                  <a:lnTo>
                    <a:pt x="90" y="44"/>
                  </a:lnTo>
                  <a:lnTo>
                    <a:pt x="82" y="48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4" y="50"/>
                  </a:lnTo>
                  <a:lnTo>
                    <a:pt x="58" y="46"/>
                  </a:lnTo>
                  <a:lnTo>
                    <a:pt x="52" y="40"/>
                  </a:lnTo>
                  <a:lnTo>
                    <a:pt x="48" y="34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2" y="12"/>
                  </a:lnTo>
                  <a:lnTo>
                    <a:pt x="58" y="6"/>
                  </a:lnTo>
                  <a:lnTo>
                    <a:pt x="64" y="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8" name="Freeform 202"/>
            <p:cNvSpPr>
              <a:spLocks/>
            </p:cNvSpPr>
            <p:nvPr/>
          </p:nvSpPr>
          <p:spPr bwMode="auto">
            <a:xfrm>
              <a:off x="1907262" y="2908964"/>
              <a:ext cx="82840" cy="43146"/>
            </a:xfrm>
            <a:custGeom>
              <a:avLst/>
              <a:gdLst>
                <a:gd name="T0" fmla="*/ 72 w 96"/>
                <a:gd name="T1" fmla="*/ 0 h 50"/>
                <a:gd name="T2" fmla="*/ 72 w 96"/>
                <a:gd name="T3" fmla="*/ 0 h 50"/>
                <a:gd name="T4" fmla="*/ 82 w 96"/>
                <a:gd name="T5" fmla="*/ 2 h 50"/>
                <a:gd name="T6" fmla="*/ 90 w 96"/>
                <a:gd name="T7" fmla="*/ 8 h 50"/>
                <a:gd name="T8" fmla="*/ 94 w 96"/>
                <a:gd name="T9" fmla="*/ 16 h 50"/>
                <a:gd name="T10" fmla="*/ 96 w 96"/>
                <a:gd name="T11" fmla="*/ 26 h 50"/>
                <a:gd name="T12" fmla="*/ 96 w 96"/>
                <a:gd name="T13" fmla="*/ 26 h 50"/>
                <a:gd name="T14" fmla="*/ 94 w 96"/>
                <a:gd name="T15" fmla="*/ 36 h 50"/>
                <a:gd name="T16" fmla="*/ 90 w 96"/>
                <a:gd name="T17" fmla="*/ 42 h 50"/>
                <a:gd name="T18" fmla="*/ 82 w 96"/>
                <a:gd name="T19" fmla="*/ 48 h 50"/>
                <a:gd name="T20" fmla="*/ 72 w 96"/>
                <a:gd name="T21" fmla="*/ 50 h 50"/>
                <a:gd name="T22" fmla="*/ 72 w 96"/>
                <a:gd name="T23" fmla="*/ 50 h 50"/>
                <a:gd name="T24" fmla="*/ 64 w 96"/>
                <a:gd name="T25" fmla="*/ 48 h 50"/>
                <a:gd name="T26" fmla="*/ 58 w 96"/>
                <a:gd name="T27" fmla="*/ 46 h 50"/>
                <a:gd name="T28" fmla="*/ 52 w 96"/>
                <a:gd name="T29" fmla="*/ 40 h 50"/>
                <a:gd name="T30" fmla="*/ 48 w 96"/>
                <a:gd name="T31" fmla="*/ 34 h 50"/>
                <a:gd name="T32" fmla="*/ 0 w 96"/>
                <a:gd name="T33" fmla="*/ 34 h 50"/>
                <a:gd name="T34" fmla="*/ 0 w 96"/>
                <a:gd name="T35" fmla="*/ 18 h 50"/>
                <a:gd name="T36" fmla="*/ 48 w 96"/>
                <a:gd name="T37" fmla="*/ 18 h 50"/>
                <a:gd name="T38" fmla="*/ 48 w 96"/>
                <a:gd name="T39" fmla="*/ 18 h 50"/>
                <a:gd name="T40" fmla="*/ 52 w 96"/>
                <a:gd name="T41" fmla="*/ 10 h 50"/>
                <a:gd name="T42" fmla="*/ 58 w 96"/>
                <a:gd name="T43" fmla="*/ 6 h 50"/>
                <a:gd name="T44" fmla="*/ 64 w 96"/>
                <a:gd name="T45" fmla="*/ 2 h 50"/>
                <a:gd name="T46" fmla="*/ 72 w 96"/>
                <a:gd name="T47" fmla="*/ 0 h 50"/>
                <a:gd name="T48" fmla="*/ 72 w 9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50">
                  <a:moveTo>
                    <a:pt x="72" y="0"/>
                  </a:moveTo>
                  <a:lnTo>
                    <a:pt x="72" y="0"/>
                  </a:lnTo>
                  <a:lnTo>
                    <a:pt x="82" y="2"/>
                  </a:lnTo>
                  <a:lnTo>
                    <a:pt x="90" y="8"/>
                  </a:lnTo>
                  <a:lnTo>
                    <a:pt x="94" y="1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4" y="36"/>
                  </a:lnTo>
                  <a:lnTo>
                    <a:pt x="90" y="42"/>
                  </a:lnTo>
                  <a:lnTo>
                    <a:pt x="82" y="48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4" y="48"/>
                  </a:lnTo>
                  <a:lnTo>
                    <a:pt x="58" y="46"/>
                  </a:lnTo>
                  <a:lnTo>
                    <a:pt x="52" y="40"/>
                  </a:lnTo>
                  <a:lnTo>
                    <a:pt x="48" y="34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2" y="10"/>
                  </a:lnTo>
                  <a:lnTo>
                    <a:pt x="58" y="6"/>
                  </a:lnTo>
                  <a:lnTo>
                    <a:pt x="64" y="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13912" y="6860721"/>
            <a:ext cx="9863989" cy="123111"/>
          </a:xfrm>
          <a:prstGeom prst="rect">
            <a:avLst/>
          </a:prstGeom>
          <a:noFill/>
        </p:spPr>
        <p:txBody>
          <a:bodyPr vert="horz" wrap="square" lIns="0" tIns="0" bIns="0" rtlCol="0" anchor="b">
            <a:spAutoFit/>
          </a:bodyPr>
          <a:lstStyle/>
          <a:p>
            <a:r>
              <a:rPr lang="es-ES_tradnl" sz="800" dirty="0" smtClean="0">
                <a:solidFill>
                  <a:srgbClr val="313131"/>
                </a:solidFill>
              </a:rPr>
              <a:t>Fuente: Fundación de Baloncesto Colegial, análisis Monitor </a:t>
            </a:r>
            <a:r>
              <a:rPr lang="es-ES_tradnl" sz="800" dirty="0" err="1" smtClean="0">
                <a:solidFill>
                  <a:srgbClr val="313131"/>
                </a:solidFill>
              </a:rPr>
              <a:t>Deloitte</a:t>
            </a:r>
            <a:endParaRPr lang="es-ES_tradnl" sz="800" dirty="0">
              <a:solidFill>
                <a:srgbClr val="FF0000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040565" y="3513823"/>
            <a:ext cx="152401" cy="1159569"/>
          </a:xfrm>
          <a:custGeom>
            <a:avLst/>
            <a:gdLst/>
            <a:ahLst/>
            <a:cxnLst/>
            <a:rect l="0" t="0" r="0" b="0"/>
            <a:pathLst>
              <a:path w="152401" h="720002">
                <a:moveTo>
                  <a:pt x="0" y="0"/>
                </a:moveTo>
                <a:lnTo>
                  <a:pt x="152400" y="360007"/>
                </a:lnTo>
                <a:lnTo>
                  <a:pt x="0" y="7200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5" name="Freeform 47"/>
          <p:cNvSpPr>
            <a:spLocks noEditPoints="1"/>
          </p:cNvSpPr>
          <p:nvPr/>
        </p:nvSpPr>
        <p:spPr bwMode="auto">
          <a:xfrm>
            <a:off x="1026572" y="2507785"/>
            <a:ext cx="491667" cy="381138"/>
          </a:xfrm>
          <a:custGeom>
            <a:avLst/>
            <a:gdLst>
              <a:gd name="T0" fmla="*/ 54 w 129"/>
              <a:gd name="T1" fmla="*/ 31 h 100"/>
              <a:gd name="T2" fmla="*/ 61 w 129"/>
              <a:gd name="T3" fmla="*/ 26 h 100"/>
              <a:gd name="T4" fmla="*/ 56 w 129"/>
              <a:gd name="T5" fmla="*/ 18 h 100"/>
              <a:gd name="T6" fmla="*/ 56 w 129"/>
              <a:gd name="T7" fmla="*/ 13 h 100"/>
              <a:gd name="T8" fmla="*/ 56 w 129"/>
              <a:gd name="T9" fmla="*/ 7 h 100"/>
              <a:gd name="T10" fmla="*/ 67 w 129"/>
              <a:gd name="T11" fmla="*/ 0 h 100"/>
              <a:gd name="T12" fmla="*/ 76 w 129"/>
              <a:gd name="T13" fmla="*/ 4 h 100"/>
              <a:gd name="T14" fmla="*/ 78 w 129"/>
              <a:gd name="T15" fmla="*/ 13 h 100"/>
              <a:gd name="T16" fmla="*/ 78 w 129"/>
              <a:gd name="T17" fmla="*/ 18 h 100"/>
              <a:gd name="T18" fmla="*/ 74 w 129"/>
              <a:gd name="T19" fmla="*/ 26 h 100"/>
              <a:gd name="T20" fmla="*/ 79 w 129"/>
              <a:gd name="T21" fmla="*/ 31 h 100"/>
              <a:gd name="T22" fmla="*/ 87 w 129"/>
              <a:gd name="T23" fmla="*/ 34 h 100"/>
              <a:gd name="T24" fmla="*/ 90 w 129"/>
              <a:gd name="T25" fmla="*/ 51 h 100"/>
              <a:gd name="T26" fmla="*/ 51 w 129"/>
              <a:gd name="T27" fmla="*/ 54 h 100"/>
              <a:gd name="T28" fmla="*/ 45 w 129"/>
              <a:gd name="T29" fmla="*/ 40 h 100"/>
              <a:gd name="T30" fmla="*/ 53 w 129"/>
              <a:gd name="T31" fmla="*/ 91 h 100"/>
              <a:gd name="T32" fmla="*/ 64 w 129"/>
              <a:gd name="T33" fmla="*/ 79 h 100"/>
              <a:gd name="T34" fmla="*/ 81 w 129"/>
              <a:gd name="T35" fmla="*/ 75 h 100"/>
              <a:gd name="T36" fmla="*/ 85 w 129"/>
              <a:gd name="T37" fmla="*/ 72 h 100"/>
              <a:gd name="T38" fmla="*/ 76 w 129"/>
              <a:gd name="T39" fmla="*/ 88 h 100"/>
              <a:gd name="T40" fmla="*/ 53 w 129"/>
              <a:gd name="T41" fmla="*/ 91 h 100"/>
              <a:gd name="T42" fmla="*/ 34 w 129"/>
              <a:gd name="T43" fmla="*/ 12 h 100"/>
              <a:gd name="T44" fmla="*/ 19 w 129"/>
              <a:gd name="T45" fmla="*/ 32 h 100"/>
              <a:gd name="T46" fmla="*/ 25 w 129"/>
              <a:gd name="T47" fmla="*/ 40 h 100"/>
              <a:gd name="T48" fmla="*/ 25 w 129"/>
              <a:gd name="T49" fmla="*/ 32 h 100"/>
              <a:gd name="T50" fmla="*/ 36 w 129"/>
              <a:gd name="T51" fmla="*/ 29 h 100"/>
              <a:gd name="T52" fmla="*/ 121 w 129"/>
              <a:gd name="T53" fmla="*/ 24 h 100"/>
              <a:gd name="T54" fmla="*/ 107 w 129"/>
              <a:gd name="T55" fmla="*/ 12 h 100"/>
              <a:gd name="T56" fmla="*/ 88 w 129"/>
              <a:gd name="T57" fmla="*/ 9 h 100"/>
              <a:gd name="T58" fmla="*/ 90 w 129"/>
              <a:gd name="T59" fmla="*/ 13 h 100"/>
              <a:gd name="T60" fmla="*/ 102 w 129"/>
              <a:gd name="T61" fmla="*/ 20 h 100"/>
              <a:gd name="T62" fmla="*/ 121 w 129"/>
              <a:gd name="T63" fmla="*/ 24 h 100"/>
              <a:gd name="T64" fmla="*/ 30 w 129"/>
              <a:gd name="T65" fmla="*/ 74 h 100"/>
              <a:gd name="T66" fmla="*/ 28 w 129"/>
              <a:gd name="T67" fmla="*/ 80 h 100"/>
              <a:gd name="T68" fmla="*/ 40 w 129"/>
              <a:gd name="T69" fmla="*/ 86 h 100"/>
              <a:gd name="T70" fmla="*/ 33 w 129"/>
              <a:gd name="T71" fmla="*/ 99 h 100"/>
              <a:gd name="T72" fmla="*/ 2 w 129"/>
              <a:gd name="T73" fmla="*/ 97 h 100"/>
              <a:gd name="T74" fmla="*/ 3 w 129"/>
              <a:gd name="T75" fmla="*/ 83 h 100"/>
              <a:gd name="T76" fmla="*/ 16 w 129"/>
              <a:gd name="T77" fmla="*/ 77 h 100"/>
              <a:gd name="T78" fmla="*/ 11 w 129"/>
              <a:gd name="T79" fmla="*/ 71 h 100"/>
              <a:gd name="T80" fmla="*/ 8 w 129"/>
              <a:gd name="T81" fmla="*/ 58 h 100"/>
              <a:gd name="T82" fmla="*/ 16 w 129"/>
              <a:gd name="T83" fmla="*/ 48 h 100"/>
              <a:gd name="T84" fmla="*/ 31 w 129"/>
              <a:gd name="T85" fmla="*/ 49 h 100"/>
              <a:gd name="T86" fmla="*/ 36 w 129"/>
              <a:gd name="T87" fmla="*/ 71 h 100"/>
              <a:gd name="T88" fmla="*/ 119 w 129"/>
              <a:gd name="T89" fmla="*/ 69 h 100"/>
              <a:gd name="T90" fmla="*/ 124 w 129"/>
              <a:gd name="T91" fmla="*/ 63 h 100"/>
              <a:gd name="T92" fmla="*/ 119 w 129"/>
              <a:gd name="T93" fmla="*/ 48 h 100"/>
              <a:gd name="T94" fmla="*/ 99 w 129"/>
              <a:gd name="T95" fmla="*/ 48 h 100"/>
              <a:gd name="T96" fmla="*/ 95 w 129"/>
              <a:gd name="T97" fmla="*/ 63 h 100"/>
              <a:gd name="T98" fmla="*/ 99 w 129"/>
              <a:gd name="T99" fmla="*/ 69 h 100"/>
              <a:gd name="T100" fmla="*/ 102 w 129"/>
              <a:gd name="T101" fmla="*/ 79 h 100"/>
              <a:gd name="T102" fmla="*/ 92 w 129"/>
              <a:gd name="T103" fmla="*/ 82 h 100"/>
              <a:gd name="T104" fmla="*/ 88 w 129"/>
              <a:gd name="T105" fmla="*/ 96 h 100"/>
              <a:gd name="T106" fmla="*/ 121 w 129"/>
              <a:gd name="T107" fmla="*/ 97 h 100"/>
              <a:gd name="T108" fmla="*/ 129 w 129"/>
              <a:gd name="T109" fmla="*/ 85 h 100"/>
              <a:gd name="T110" fmla="*/ 121 w 129"/>
              <a:gd name="T111" fmla="*/ 80 h 100"/>
              <a:gd name="T112" fmla="*/ 115 w 129"/>
              <a:gd name="T113" fmla="*/ 7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100">
                <a:moveTo>
                  <a:pt x="50" y="31"/>
                </a:moveTo>
                <a:lnTo>
                  <a:pt x="50" y="31"/>
                </a:lnTo>
                <a:lnTo>
                  <a:pt x="54" y="31"/>
                </a:lnTo>
                <a:lnTo>
                  <a:pt x="54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61" y="26"/>
                </a:lnTo>
                <a:lnTo>
                  <a:pt x="61" y="26"/>
                </a:lnTo>
                <a:lnTo>
                  <a:pt x="57" y="21"/>
                </a:lnTo>
                <a:lnTo>
                  <a:pt x="57" y="21"/>
                </a:lnTo>
                <a:lnTo>
                  <a:pt x="56" y="18"/>
                </a:lnTo>
                <a:lnTo>
                  <a:pt x="56" y="18"/>
                </a:lnTo>
                <a:lnTo>
                  <a:pt x="54" y="15"/>
                </a:lnTo>
                <a:lnTo>
                  <a:pt x="54" y="15"/>
                </a:lnTo>
                <a:lnTo>
                  <a:pt x="56" y="13"/>
                </a:lnTo>
                <a:lnTo>
                  <a:pt x="56" y="13"/>
                </a:lnTo>
                <a:lnTo>
                  <a:pt x="56" y="13"/>
                </a:lnTo>
                <a:lnTo>
                  <a:pt x="56" y="13"/>
                </a:lnTo>
                <a:lnTo>
                  <a:pt x="56" y="7"/>
                </a:lnTo>
                <a:lnTo>
                  <a:pt x="57" y="3"/>
                </a:lnTo>
                <a:lnTo>
                  <a:pt x="57" y="3"/>
                </a:lnTo>
                <a:lnTo>
                  <a:pt x="62" y="1"/>
                </a:lnTo>
                <a:lnTo>
                  <a:pt x="67" y="0"/>
                </a:lnTo>
                <a:lnTo>
                  <a:pt x="71" y="1"/>
                </a:lnTo>
                <a:lnTo>
                  <a:pt x="74" y="3"/>
                </a:lnTo>
                <a:lnTo>
                  <a:pt x="74" y="3"/>
                </a:lnTo>
                <a:lnTo>
                  <a:pt x="76" y="4"/>
                </a:lnTo>
                <a:lnTo>
                  <a:pt x="78" y="7"/>
                </a:lnTo>
                <a:lnTo>
                  <a:pt x="78" y="13"/>
                </a:lnTo>
                <a:lnTo>
                  <a:pt x="78" y="13"/>
                </a:lnTo>
                <a:lnTo>
                  <a:pt x="78" y="13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78" y="18"/>
                </a:lnTo>
                <a:lnTo>
                  <a:pt x="78" y="18"/>
                </a:lnTo>
                <a:lnTo>
                  <a:pt x="76" y="21"/>
                </a:lnTo>
                <a:lnTo>
                  <a:pt x="76" y="21"/>
                </a:lnTo>
                <a:lnTo>
                  <a:pt x="74" y="26"/>
                </a:lnTo>
                <a:lnTo>
                  <a:pt x="74" y="26"/>
                </a:lnTo>
                <a:lnTo>
                  <a:pt x="76" y="31"/>
                </a:lnTo>
                <a:lnTo>
                  <a:pt x="76" y="31"/>
                </a:lnTo>
                <a:lnTo>
                  <a:pt x="79" y="31"/>
                </a:lnTo>
                <a:lnTo>
                  <a:pt x="79" y="31"/>
                </a:lnTo>
                <a:lnTo>
                  <a:pt x="84" y="31"/>
                </a:lnTo>
                <a:lnTo>
                  <a:pt x="84" y="31"/>
                </a:lnTo>
                <a:lnTo>
                  <a:pt x="87" y="34"/>
                </a:lnTo>
                <a:lnTo>
                  <a:pt x="88" y="40"/>
                </a:lnTo>
                <a:lnTo>
                  <a:pt x="90" y="44"/>
                </a:lnTo>
                <a:lnTo>
                  <a:pt x="90" y="51"/>
                </a:lnTo>
                <a:lnTo>
                  <a:pt x="90" y="51"/>
                </a:lnTo>
                <a:lnTo>
                  <a:pt x="87" y="52"/>
                </a:lnTo>
                <a:lnTo>
                  <a:pt x="81" y="52"/>
                </a:lnTo>
                <a:lnTo>
                  <a:pt x="67" y="54"/>
                </a:lnTo>
                <a:lnTo>
                  <a:pt x="51" y="54"/>
                </a:lnTo>
                <a:lnTo>
                  <a:pt x="47" y="52"/>
                </a:lnTo>
                <a:lnTo>
                  <a:pt x="44" y="51"/>
                </a:lnTo>
                <a:lnTo>
                  <a:pt x="44" y="51"/>
                </a:lnTo>
                <a:lnTo>
                  <a:pt x="45" y="40"/>
                </a:lnTo>
                <a:lnTo>
                  <a:pt x="47" y="35"/>
                </a:lnTo>
                <a:lnTo>
                  <a:pt x="50" y="31"/>
                </a:lnTo>
                <a:lnTo>
                  <a:pt x="50" y="31"/>
                </a:lnTo>
                <a:close/>
                <a:moveTo>
                  <a:pt x="53" y="91"/>
                </a:moveTo>
                <a:lnTo>
                  <a:pt x="48" y="72"/>
                </a:lnTo>
                <a:lnTo>
                  <a:pt x="68" y="72"/>
                </a:lnTo>
                <a:lnTo>
                  <a:pt x="64" y="79"/>
                </a:lnTo>
                <a:lnTo>
                  <a:pt x="64" y="79"/>
                </a:lnTo>
                <a:lnTo>
                  <a:pt x="68" y="80"/>
                </a:lnTo>
                <a:lnTo>
                  <a:pt x="73" y="80"/>
                </a:lnTo>
                <a:lnTo>
                  <a:pt x="78" y="79"/>
                </a:lnTo>
                <a:lnTo>
                  <a:pt x="81" y="75"/>
                </a:lnTo>
                <a:lnTo>
                  <a:pt x="81" y="75"/>
                </a:lnTo>
                <a:lnTo>
                  <a:pt x="82" y="72"/>
                </a:lnTo>
                <a:lnTo>
                  <a:pt x="85" y="72"/>
                </a:lnTo>
                <a:lnTo>
                  <a:pt x="85" y="72"/>
                </a:lnTo>
                <a:lnTo>
                  <a:pt x="84" y="79"/>
                </a:lnTo>
                <a:lnTo>
                  <a:pt x="81" y="83"/>
                </a:lnTo>
                <a:lnTo>
                  <a:pt x="81" y="83"/>
                </a:lnTo>
                <a:lnTo>
                  <a:pt x="76" y="88"/>
                </a:lnTo>
                <a:lnTo>
                  <a:pt x="70" y="89"/>
                </a:lnTo>
                <a:lnTo>
                  <a:pt x="62" y="89"/>
                </a:lnTo>
                <a:lnTo>
                  <a:pt x="56" y="86"/>
                </a:lnTo>
                <a:lnTo>
                  <a:pt x="53" y="91"/>
                </a:lnTo>
                <a:lnTo>
                  <a:pt x="53" y="91"/>
                </a:lnTo>
                <a:close/>
                <a:moveTo>
                  <a:pt x="34" y="6"/>
                </a:moveTo>
                <a:lnTo>
                  <a:pt x="34" y="12"/>
                </a:lnTo>
                <a:lnTo>
                  <a:pt x="34" y="12"/>
                </a:lnTo>
                <a:lnTo>
                  <a:pt x="28" y="13"/>
                </a:lnTo>
                <a:lnTo>
                  <a:pt x="22" y="18"/>
                </a:lnTo>
                <a:lnTo>
                  <a:pt x="19" y="24"/>
                </a:lnTo>
                <a:lnTo>
                  <a:pt x="19" y="32"/>
                </a:lnTo>
                <a:lnTo>
                  <a:pt x="19" y="32"/>
                </a:lnTo>
                <a:lnTo>
                  <a:pt x="20" y="37"/>
                </a:lnTo>
                <a:lnTo>
                  <a:pt x="22" y="41"/>
                </a:lnTo>
                <a:lnTo>
                  <a:pt x="25" y="40"/>
                </a:lnTo>
                <a:lnTo>
                  <a:pt x="25" y="40"/>
                </a:lnTo>
                <a:lnTo>
                  <a:pt x="23" y="37"/>
                </a:lnTo>
                <a:lnTo>
                  <a:pt x="23" y="37"/>
                </a:lnTo>
                <a:lnTo>
                  <a:pt x="25" y="32"/>
                </a:lnTo>
                <a:lnTo>
                  <a:pt x="26" y="27"/>
                </a:lnTo>
                <a:lnTo>
                  <a:pt x="30" y="24"/>
                </a:lnTo>
                <a:lnTo>
                  <a:pt x="34" y="23"/>
                </a:lnTo>
                <a:lnTo>
                  <a:pt x="36" y="29"/>
                </a:lnTo>
                <a:lnTo>
                  <a:pt x="50" y="15"/>
                </a:lnTo>
                <a:lnTo>
                  <a:pt x="34" y="6"/>
                </a:lnTo>
                <a:lnTo>
                  <a:pt x="34" y="6"/>
                </a:lnTo>
                <a:close/>
                <a:moveTo>
                  <a:pt x="121" y="24"/>
                </a:moveTo>
                <a:lnTo>
                  <a:pt x="115" y="24"/>
                </a:lnTo>
                <a:lnTo>
                  <a:pt x="115" y="24"/>
                </a:lnTo>
                <a:lnTo>
                  <a:pt x="112" y="18"/>
                </a:lnTo>
                <a:lnTo>
                  <a:pt x="107" y="12"/>
                </a:lnTo>
                <a:lnTo>
                  <a:pt x="101" y="9"/>
                </a:lnTo>
                <a:lnTo>
                  <a:pt x="95" y="9"/>
                </a:lnTo>
                <a:lnTo>
                  <a:pt x="95" y="9"/>
                </a:lnTo>
                <a:lnTo>
                  <a:pt x="88" y="9"/>
                </a:lnTo>
                <a:lnTo>
                  <a:pt x="84" y="12"/>
                </a:lnTo>
                <a:lnTo>
                  <a:pt x="85" y="15"/>
                </a:lnTo>
                <a:lnTo>
                  <a:pt x="85" y="15"/>
                </a:lnTo>
                <a:lnTo>
                  <a:pt x="90" y="13"/>
                </a:lnTo>
                <a:lnTo>
                  <a:pt x="90" y="13"/>
                </a:lnTo>
                <a:lnTo>
                  <a:pt x="95" y="15"/>
                </a:lnTo>
                <a:lnTo>
                  <a:pt x="99" y="17"/>
                </a:lnTo>
                <a:lnTo>
                  <a:pt x="102" y="20"/>
                </a:lnTo>
                <a:lnTo>
                  <a:pt x="104" y="24"/>
                </a:lnTo>
                <a:lnTo>
                  <a:pt x="96" y="26"/>
                </a:lnTo>
                <a:lnTo>
                  <a:pt x="110" y="40"/>
                </a:lnTo>
                <a:lnTo>
                  <a:pt x="121" y="24"/>
                </a:lnTo>
                <a:lnTo>
                  <a:pt x="121" y="24"/>
                </a:lnTo>
                <a:close/>
                <a:moveTo>
                  <a:pt x="31" y="71"/>
                </a:moveTo>
                <a:lnTo>
                  <a:pt x="31" y="71"/>
                </a:lnTo>
                <a:lnTo>
                  <a:pt x="30" y="74"/>
                </a:lnTo>
                <a:lnTo>
                  <a:pt x="26" y="77"/>
                </a:lnTo>
                <a:lnTo>
                  <a:pt x="26" y="77"/>
                </a:lnTo>
                <a:lnTo>
                  <a:pt x="28" y="80"/>
                </a:lnTo>
                <a:lnTo>
                  <a:pt x="28" y="80"/>
                </a:lnTo>
                <a:lnTo>
                  <a:pt x="33" y="82"/>
                </a:lnTo>
                <a:lnTo>
                  <a:pt x="39" y="83"/>
                </a:lnTo>
                <a:lnTo>
                  <a:pt x="39" y="83"/>
                </a:lnTo>
                <a:lnTo>
                  <a:pt x="40" y="86"/>
                </a:lnTo>
                <a:lnTo>
                  <a:pt x="42" y="89"/>
                </a:lnTo>
                <a:lnTo>
                  <a:pt x="42" y="97"/>
                </a:lnTo>
                <a:lnTo>
                  <a:pt x="42" y="97"/>
                </a:lnTo>
                <a:lnTo>
                  <a:pt x="33" y="99"/>
                </a:lnTo>
                <a:lnTo>
                  <a:pt x="22" y="100"/>
                </a:lnTo>
                <a:lnTo>
                  <a:pt x="9" y="99"/>
                </a:lnTo>
                <a:lnTo>
                  <a:pt x="2" y="97"/>
                </a:lnTo>
                <a:lnTo>
                  <a:pt x="2" y="97"/>
                </a:lnTo>
                <a:lnTo>
                  <a:pt x="0" y="89"/>
                </a:lnTo>
                <a:lnTo>
                  <a:pt x="2" y="86"/>
                </a:lnTo>
                <a:lnTo>
                  <a:pt x="3" y="83"/>
                </a:lnTo>
                <a:lnTo>
                  <a:pt x="3" y="83"/>
                </a:lnTo>
                <a:lnTo>
                  <a:pt x="9" y="82"/>
                </a:lnTo>
                <a:lnTo>
                  <a:pt x="14" y="80"/>
                </a:lnTo>
                <a:lnTo>
                  <a:pt x="14" y="80"/>
                </a:lnTo>
                <a:lnTo>
                  <a:pt x="16" y="77"/>
                </a:lnTo>
                <a:lnTo>
                  <a:pt x="16" y="77"/>
                </a:lnTo>
                <a:lnTo>
                  <a:pt x="13" y="74"/>
                </a:lnTo>
                <a:lnTo>
                  <a:pt x="11" y="71"/>
                </a:lnTo>
                <a:lnTo>
                  <a:pt x="11" y="71"/>
                </a:lnTo>
                <a:lnTo>
                  <a:pt x="6" y="71"/>
                </a:lnTo>
                <a:lnTo>
                  <a:pt x="6" y="71"/>
                </a:lnTo>
                <a:lnTo>
                  <a:pt x="6" y="65"/>
                </a:lnTo>
                <a:lnTo>
                  <a:pt x="8" y="58"/>
                </a:lnTo>
                <a:lnTo>
                  <a:pt x="8" y="52"/>
                </a:lnTo>
                <a:lnTo>
                  <a:pt x="11" y="49"/>
                </a:lnTo>
                <a:lnTo>
                  <a:pt x="11" y="49"/>
                </a:lnTo>
                <a:lnTo>
                  <a:pt x="16" y="48"/>
                </a:lnTo>
                <a:lnTo>
                  <a:pt x="20" y="46"/>
                </a:lnTo>
                <a:lnTo>
                  <a:pt x="26" y="48"/>
                </a:lnTo>
                <a:lnTo>
                  <a:pt x="31" y="49"/>
                </a:lnTo>
                <a:lnTo>
                  <a:pt x="31" y="49"/>
                </a:lnTo>
                <a:lnTo>
                  <a:pt x="33" y="52"/>
                </a:lnTo>
                <a:lnTo>
                  <a:pt x="34" y="58"/>
                </a:lnTo>
                <a:lnTo>
                  <a:pt x="36" y="65"/>
                </a:lnTo>
                <a:lnTo>
                  <a:pt x="36" y="71"/>
                </a:lnTo>
                <a:lnTo>
                  <a:pt x="36" y="71"/>
                </a:lnTo>
                <a:lnTo>
                  <a:pt x="31" y="71"/>
                </a:lnTo>
                <a:lnTo>
                  <a:pt x="31" y="71"/>
                </a:lnTo>
                <a:close/>
                <a:moveTo>
                  <a:pt x="119" y="69"/>
                </a:moveTo>
                <a:lnTo>
                  <a:pt x="119" y="69"/>
                </a:lnTo>
                <a:lnTo>
                  <a:pt x="124" y="69"/>
                </a:lnTo>
                <a:lnTo>
                  <a:pt x="124" y="69"/>
                </a:lnTo>
                <a:lnTo>
                  <a:pt x="124" y="63"/>
                </a:lnTo>
                <a:lnTo>
                  <a:pt x="122" y="57"/>
                </a:lnTo>
                <a:lnTo>
                  <a:pt x="121" y="51"/>
                </a:lnTo>
                <a:lnTo>
                  <a:pt x="119" y="48"/>
                </a:lnTo>
                <a:lnTo>
                  <a:pt x="119" y="48"/>
                </a:lnTo>
                <a:lnTo>
                  <a:pt x="115" y="46"/>
                </a:lnTo>
                <a:lnTo>
                  <a:pt x="109" y="44"/>
                </a:lnTo>
                <a:lnTo>
                  <a:pt x="102" y="46"/>
                </a:lnTo>
                <a:lnTo>
                  <a:pt x="99" y="48"/>
                </a:lnTo>
                <a:lnTo>
                  <a:pt x="99" y="48"/>
                </a:lnTo>
                <a:lnTo>
                  <a:pt x="96" y="51"/>
                </a:lnTo>
                <a:lnTo>
                  <a:pt x="95" y="57"/>
                </a:lnTo>
                <a:lnTo>
                  <a:pt x="95" y="63"/>
                </a:lnTo>
                <a:lnTo>
                  <a:pt x="95" y="69"/>
                </a:lnTo>
                <a:lnTo>
                  <a:pt x="95" y="69"/>
                </a:lnTo>
                <a:lnTo>
                  <a:pt x="99" y="69"/>
                </a:lnTo>
                <a:lnTo>
                  <a:pt x="99" y="69"/>
                </a:lnTo>
                <a:lnTo>
                  <a:pt x="101" y="72"/>
                </a:lnTo>
                <a:lnTo>
                  <a:pt x="104" y="75"/>
                </a:lnTo>
                <a:lnTo>
                  <a:pt x="104" y="75"/>
                </a:lnTo>
                <a:lnTo>
                  <a:pt x="102" y="79"/>
                </a:lnTo>
                <a:lnTo>
                  <a:pt x="102" y="79"/>
                </a:lnTo>
                <a:lnTo>
                  <a:pt x="98" y="80"/>
                </a:lnTo>
                <a:lnTo>
                  <a:pt x="93" y="80"/>
                </a:lnTo>
                <a:lnTo>
                  <a:pt x="92" y="82"/>
                </a:lnTo>
                <a:lnTo>
                  <a:pt x="92" y="82"/>
                </a:lnTo>
                <a:lnTo>
                  <a:pt x="90" y="85"/>
                </a:lnTo>
                <a:lnTo>
                  <a:pt x="88" y="88"/>
                </a:lnTo>
                <a:lnTo>
                  <a:pt x="88" y="96"/>
                </a:lnTo>
                <a:lnTo>
                  <a:pt x="88" y="96"/>
                </a:lnTo>
                <a:lnTo>
                  <a:pt x="98" y="97"/>
                </a:lnTo>
                <a:lnTo>
                  <a:pt x="109" y="99"/>
                </a:lnTo>
                <a:lnTo>
                  <a:pt x="121" y="97"/>
                </a:lnTo>
                <a:lnTo>
                  <a:pt x="129" y="96"/>
                </a:lnTo>
                <a:lnTo>
                  <a:pt x="129" y="96"/>
                </a:lnTo>
                <a:lnTo>
                  <a:pt x="129" y="88"/>
                </a:lnTo>
                <a:lnTo>
                  <a:pt x="129" y="85"/>
                </a:lnTo>
                <a:lnTo>
                  <a:pt x="127" y="82"/>
                </a:lnTo>
                <a:lnTo>
                  <a:pt x="127" y="82"/>
                </a:lnTo>
                <a:lnTo>
                  <a:pt x="126" y="80"/>
                </a:lnTo>
                <a:lnTo>
                  <a:pt x="121" y="80"/>
                </a:lnTo>
                <a:lnTo>
                  <a:pt x="116" y="79"/>
                </a:lnTo>
                <a:lnTo>
                  <a:pt x="116" y="79"/>
                </a:lnTo>
                <a:lnTo>
                  <a:pt x="115" y="75"/>
                </a:lnTo>
                <a:lnTo>
                  <a:pt x="115" y="75"/>
                </a:lnTo>
                <a:lnTo>
                  <a:pt x="116" y="72"/>
                </a:lnTo>
                <a:lnTo>
                  <a:pt x="119" y="69"/>
                </a:lnTo>
                <a:lnTo>
                  <a:pt x="119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361"/>
          <p:cNvSpPr>
            <a:spLocks noEditPoints="1"/>
          </p:cNvSpPr>
          <p:nvPr/>
        </p:nvSpPr>
        <p:spPr bwMode="auto">
          <a:xfrm>
            <a:off x="3844799" y="4519083"/>
            <a:ext cx="421646" cy="417743"/>
          </a:xfrm>
          <a:custGeom>
            <a:avLst/>
            <a:gdLst>
              <a:gd name="T0" fmla="*/ 42 w 108"/>
              <a:gd name="T1" fmla="*/ 38 h 107"/>
              <a:gd name="T2" fmla="*/ 35 w 108"/>
              <a:gd name="T3" fmla="*/ 13 h 107"/>
              <a:gd name="T4" fmla="*/ 76 w 108"/>
              <a:gd name="T5" fmla="*/ 36 h 107"/>
              <a:gd name="T6" fmla="*/ 93 w 108"/>
              <a:gd name="T7" fmla="*/ 7 h 107"/>
              <a:gd name="T8" fmla="*/ 60 w 108"/>
              <a:gd name="T9" fmla="*/ 18 h 107"/>
              <a:gd name="T10" fmla="*/ 32 w 108"/>
              <a:gd name="T11" fmla="*/ 107 h 107"/>
              <a:gd name="T12" fmla="*/ 20 w 108"/>
              <a:gd name="T13" fmla="*/ 8 h 107"/>
              <a:gd name="T14" fmla="*/ 0 w 108"/>
              <a:gd name="T15" fmla="*/ 107 h 107"/>
              <a:gd name="T16" fmla="*/ 9 w 108"/>
              <a:gd name="T17" fmla="*/ 98 h 107"/>
              <a:gd name="T18" fmla="*/ 9 w 108"/>
              <a:gd name="T19" fmla="*/ 81 h 107"/>
              <a:gd name="T20" fmla="*/ 28 w 108"/>
              <a:gd name="T21" fmla="*/ 86 h 107"/>
              <a:gd name="T22" fmla="*/ 9 w 108"/>
              <a:gd name="T23" fmla="*/ 81 h 107"/>
              <a:gd name="T24" fmla="*/ 28 w 108"/>
              <a:gd name="T25" fmla="*/ 69 h 107"/>
              <a:gd name="T26" fmla="*/ 9 w 108"/>
              <a:gd name="T27" fmla="*/ 75 h 107"/>
              <a:gd name="T28" fmla="*/ 9 w 108"/>
              <a:gd name="T29" fmla="*/ 56 h 107"/>
              <a:gd name="T30" fmla="*/ 28 w 108"/>
              <a:gd name="T31" fmla="*/ 62 h 107"/>
              <a:gd name="T32" fmla="*/ 9 w 108"/>
              <a:gd name="T33" fmla="*/ 56 h 107"/>
              <a:gd name="T34" fmla="*/ 9 w 108"/>
              <a:gd name="T35" fmla="*/ 38 h 107"/>
              <a:gd name="T36" fmla="*/ 9 w 108"/>
              <a:gd name="T37" fmla="*/ 44 h 107"/>
              <a:gd name="T38" fmla="*/ 28 w 108"/>
              <a:gd name="T39" fmla="*/ 50 h 107"/>
              <a:gd name="T40" fmla="*/ 9 w 108"/>
              <a:gd name="T41" fmla="*/ 44 h 107"/>
              <a:gd name="T42" fmla="*/ 85 w 108"/>
              <a:gd name="T43" fmla="*/ 75 h 107"/>
              <a:gd name="T44" fmla="*/ 108 w 108"/>
              <a:gd name="T45" fmla="*/ 107 h 107"/>
              <a:gd name="T46" fmla="*/ 104 w 108"/>
              <a:gd name="T47" fmla="*/ 66 h 107"/>
              <a:gd name="T48" fmla="*/ 90 w 108"/>
              <a:gd name="T49" fmla="*/ 56 h 107"/>
              <a:gd name="T50" fmla="*/ 104 w 108"/>
              <a:gd name="T51" fmla="*/ 61 h 107"/>
              <a:gd name="T52" fmla="*/ 90 w 108"/>
              <a:gd name="T53" fmla="*/ 56 h 107"/>
              <a:gd name="T54" fmla="*/ 90 w 108"/>
              <a:gd name="T55" fmla="*/ 52 h 107"/>
              <a:gd name="T56" fmla="*/ 104 w 108"/>
              <a:gd name="T57" fmla="*/ 47 h 107"/>
              <a:gd name="T58" fmla="*/ 90 w 108"/>
              <a:gd name="T59" fmla="*/ 38 h 107"/>
              <a:gd name="T60" fmla="*/ 104 w 108"/>
              <a:gd name="T61" fmla="*/ 42 h 107"/>
              <a:gd name="T62" fmla="*/ 90 w 108"/>
              <a:gd name="T63" fmla="*/ 38 h 107"/>
              <a:gd name="T64" fmla="*/ 90 w 108"/>
              <a:gd name="T65" fmla="*/ 24 h 107"/>
              <a:gd name="T66" fmla="*/ 90 w 108"/>
              <a:gd name="T67" fmla="*/ 28 h 107"/>
              <a:gd name="T68" fmla="*/ 104 w 108"/>
              <a:gd name="T69" fmla="*/ 33 h 107"/>
              <a:gd name="T70" fmla="*/ 90 w 108"/>
              <a:gd name="T71" fmla="*/ 28 h 107"/>
              <a:gd name="T72" fmla="*/ 74 w 108"/>
              <a:gd name="T73" fmla="*/ 41 h 107"/>
              <a:gd name="T74" fmla="*/ 57 w 108"/>
              <a:gd name="T75" fmla="*/ 75 h 107"/>
              <a:gd name="T76" fmla="*/ 45 w 108"/>
              <a:gd name="T77" fmla="*/ 50 h 107"/>
              <a:gd name="T78" fmla="*/ 52 w 108"/>
              <a:gd name="T79" fmla="*/ 30 h 107"/>
              <a:gd name="T80" fmla="*/ 87 w 108"/>
              <a:gd name="T81" fmla="*/ 79 h 107"/>
              <a:gd name="T82" fmla="*/ 52 w 108"/>
              <a:gd name="T83" fmla="*/ 64 h 107"/>
              <a:gd name="T84" fmla="*/ 52 w 108"/>
              <a:gd name="T85" fmla="*/ 56 h 107"/>
              <a:gd name="T86" fmla="*/ 65 w 108"/>
              <a:gd name="T87" fmla="*/ 56 h 107"/>
              <a:gd name="T88" fmla="*/ 68 w 108"/>
              <a:gd name="T89" fmla="*/ 64 h 107"/>
              <a:gd name="T90" fmla="*/ 68 w 108"/>
              <a:gd name="T91" fmla="*/ 56 h 107"/>
              <a:gd name="T92" fmla="*/ 49 w 108"/>
              <a:gd name="T93" fmla="*/ 66 h 107"/>
              <a:gd name="T94" fmla="*/ 45 w 108"/>
              <a:gd name="T95" fmla="*/ 83 h 107"/>
              <a:gd name="T96" fmla="*/ 45 w 108"/>
              <a:gd name="T97" fmla="*/ 76 h 107"/>
              <a:gd name="T98" fmla="*/ 49 w 108"/>
              <a:gd name="T99" fmla="*/ 86 h 107"/>
              <a:gd name="T100" fmla="*/ 45 w 108"/>
              <a:gd name="T101" fmla="*/ 101 h 107"/>
              <a:gd name="T102" fmla="*/ 45 w 108"/>
              <a:gd name="T103" fmla="*/ 95 h 107"/>
              <a:gd name="T104" fmla="*/ 69 w 108"/>
              <a:gd name="T105" fmla="*/ 83 h 107"/>
              <a:gd name="T106" fmla="*/ 66 w 108"/>
              <a:gd name="T107" fmla="*/ 96 h 107"/>
              <a:gd name="T108" fmla="*/ 66 w 108"/>
              <a:gd name="T109" fmla="*/ 90 h 107"/>
              <a:gd name="T110" fmla="*/ 74 w 108"/>
              <a:gd name="T111" fmla="*/ 83 h 107"/>
              <a:gd name="T112" fmla="*/ 71 w 108"/>
              <a:gd name="T113" fmla="*/ 96 h 107"/>
              <a:gd name="T114" fmla="*/ 71 w 108"/>
              <a:gd name="T115" fmla="*/ 90 h 107"/>
              <a:gd name="T116" fmla="*/ 69 w 108"/>
              <a:gd name="T117" fmla="*/ 98 h 107"/>
              <a:gd name="T118" fmla="*/ 71 w 108"/>
              <a:gd name="T119" fmla="*/ 103 h 107"/>
              <a:gd name="T120" fmla="*/ 71 w 108"/>
              <a:gd name="T121" fmla="*/ 98 h 107"/>
              <a:gd name="T122" fmla="*/ 49 w 108"/>
              <a:gd name="T123" fmla="*/ 5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" h="107">
                <a:moveTo>
                  <a:pt x="35" y="13"/>
                </a:moveTo>
                <a:lnTo>
                  <a:pt x="35" y="47"/>
                </a:lnTo>
                <a:lnTo>
                  <a:pt x="42" y="47"/>
                </a:lnTo>
                <a:lnTo>
                  <a:pt x="42" y="38"/>
                </a:lnTo>
                <a:lnTo>
                  <a:pt x="46" y="38"/>
                </a:lnTo>
                <a:lnTo>
                  <a:pt x="46" y="13"/>
                </a:lnTo>
                <a:lnTo>
                  <a:pt x="35" y="13"/>
                </a:lnTo>
                <a:lnTo>
                  <a:pt x="35" y="13"/>
                </a:lnTo>
                <a:close/>
                <a:moveTo>
                  <a:pt x="60" y="27"/>
                </a:moveTo>
                <a:lnTo>
                  <a:pt x="69" y="27"/>
                </a:lnTo>
                <a:lnTo>
                  <a:pt x="69" y="36"/>
                </a:lnTo>
                <a:lnTo>
                  <a:pt x="76" y="36"/>
                </a:lnTo>
                <a:lnTo>
                  <a:pt x="76" y="42"/>
                </a:lnTo>
                <a:lnTo>
                  <a:pt x="82" y="42"/>
                </a:lnTo>
                <a:lnTo>
                  <a:pt x="82" y="11"/>
                </a:lnTo>
                <a:lnTo>
                  <a:pt x="93" y="7"/>
                </a:lnTo>
                <a:lnTo>
                  <a:pt x="93" y="0"/>
                </a:lnTo>
                <a:lnTo>
                  <a:pt x="65" y="0"/>
                </a:lnTo>
                <a:lnTo>
                  <a:pt x="65" y="18"/>
                </a:lnTo>
                <a:lnTo>
                  <a:pt x="60" y="18"/>
                </a:lnTo>
                <a:lnTo>
                  <a:pt x="60" y="27"/>
                </a:lnTo>
                <a:lnTo>
                  <a:pt x="60" y="27"/>
                </a:lnTo>
                <a:close/>
                <a:moveTo>
                  <a:pt x="0" y="107"/>
                </a:moveTo>
                <a:lnTo>
                  <a:pt x="32" y="107"/>
                </a:lnTo>
                <a:lnTo>
                  <a:pt x="32" y="50"/>
                </a:lnTo>
                <a:lnTo>
                  <a:pt x="32" y="24"/>
                </a:lnTo>
                <a:lnTo>
                  <a:pt x="32" y="8"/>
                </a:lnTo>
                <a:lnTo>
                  <a:pt x="20" y="8"/>
                </a:lnTo>
                <a:lnTo>
                  <a:pt x="20" y="24"/>
                </a:lnTo>
                <a:lnTo>
                  <a:pt x="0" y="24"/>
                </a:lnTo>
                <a:lnTo>
                  <a:pt x="0" y="107"/>
                </a:lnTo>
                <a:lnTo>
                  <a:pt x="0" y="107"/>
                </a:lnTo>
                <a:close/>
                <a:moveTo>
                  <a:pt x="9" y="93"/>
                </a:moveTo>
                <a:lnTo>
                  <a:pt x="28" y="93"/>
                </a:lnTo>
                <a:lnTo>
                  <a:pt x="28" y="98"/>
                </a:lnTo>
                <a:lnTo>
                  <a:pt x="9" y="98"/>
                </a:lnTo>
                <a:lnTo>
                  <a:pt x="9" y="93"/>
                </a:lnTo>
                <a:lnTo>
                  <a:pt x="9" y="93"/>
                </a:lnTo>
                <a:close/>
                <a:moveTo>
                  <a:pt x="9" y="81"/>
                </a:moveTo>
                <a:lnTo>
                  <a:pt x="9" y="81"/>
                </a:lnTo>
                <a:lnTo>
                  <a:pt x="28" y="81"/>
                </a:lnTo>
                <a:lnTo>
                  <a:pt x="28" y="81"/>
                </a:lnTo>
                <a:lnTo>
                  <a:pt x="28" y="86"/>
                </a:lnTo>
                <a:lnTo>
                  <a:pt x="28" y="86"/>
                </a:lnTo>
                <a:lnTo>
                  <a:pt x="9" y="86"/>
                </a:lnTo>
                <a:lnTo>
                  <a:pt x="9" y="86"/>
                </a:lnTo>
                <a:lnTo>
                  <a:pt x="9" y="81"/>
                </a:lnTo>
                <a:lnTo>
                  <a:pt x="9" y="81"/>
                </a:lnTo>
                <a:close/>
                <a:moveTo>
                  <a:pt x="9" y="69"/>
                </a:moveTo>
                <a:lnTo>
                  <a:pt x="9" y="69"/>
                </a:lnTo>
                <a:lnTo>
                  <a:pt x="28" y="69"/>
                </a:lnTo>
                <a:lnTo>
                  <a:pt x="28" y="69"/>
                </a:lnTo>
                <a:lnTo>
                  <a:pt x="28" y="75"/>
                </a:lnTo>
                <a:lnTo>
                  <a:pt x="28" y="75"/>
                </a:lnTo>
                <a:lnTo>
                  <a:pt x="9" y="75"/>
                </a:lnTo>
                <a:lnTo>
                  <a:pt x="9" y="75"/>
                </a:lnTo>
                <a:lnTo>
                  <a:pt x="9" y="69"/>
                </a:lnTo>
                <a:lnTo>
                  <a:pt x="9" y="69"/>
                </a:lnTo>
                <a:close/>
                <a:moveTo>
                  <a:pt x="9" y="56"/>
                </a:moveTo>
                <a:lnTo>
                  <a:pt x="9" y="56"/>
                </a:lnTo>
                <a:lnTo>
                  <a:pt x="28" y="56"/>
                </a:lnTo>
                <a:lnTo>
                  <a:pt x="28" y="56"/>
                </a:lnTo>
                <a:lnTo>
                  <a:pt x="28" y="62"/>
                </a:lnTo>
                <a:lnTo>
                  <a:pt x="28" y="62"/>
                </a:lnTo>
                <a:lnTo>
                  <a:pt x="9" y="62"/>
                </a:lnTo>
                <a:lnTo>
                  <a:pt x="9" y="62"/>
                </a:lnTo>
                <a:lnTo>
                  <a:pt x="9" y="56"/>
                </a:lnTo>
                <a:lnTo>
                  <a:pt x="9" y="56"/>
                </a:lnTo>
                <a:close/>
                <a:moveTo>
                  <a:pt x="9" y="31"/>
                </a:moveTo>
                <a:lnTo>
                  <a:pt x="28" y="31"/>
                </a:lnTo>
                <a:lnTo>
                  <a:pt x="28" y="38"/>
                </a:lnTo>
                <a:lnTo>
                  <a:pt x="9" y="38"/>
                </a:lnTo>
                <a:lnTo>
                  <a:pt x="9" y="31"/>
                </a:lnTo>
                <a:lnTo>
                  <a:pt x="9" y="31"/>
                </a:lnTo>
                <a:close/>
                <a:moveTo>
                  <a:pt x="9" y="44"/>
                </a:moveTo>
                <a:lnTo>
                  <a:pt x="9" y="44"/>
                </a:lnTo>
                <a:lnTo>
                  <a:pt x="28" y="44"/>
                </a:lnTo>
                <a:lnTo>
                  <a:pt x="28" y="44"/>
                </a:lnTo>
                <a:lnTo>
                  <a:pt x="28" y="50"/>
                </a:lnTo>
                <a:lnTo>
                  <a:pt x="28" y="50"/>
                </a:lnTo>
                <a:lnTo>
                  <a:pt x="9" y="50"/>
                </a:lnTo>
                <a:lnTo>
                  <a:pt x="9" y="50"/>
                </a:lnTo>
                <a:lnTo>
                  <a:pt x="9" y="44"/>
                </a:lnTo>
                <a:lnTo>
                  <a:pt x="9" y="44"/>
                </a:lnTo>
                <a:close/>
                <a:moveTo>
                  <a:pt x="108" y="107"/>
                </a:moveTo>
                <a:lnTo>
                  <a:pt x="90" y="107"/>
                </a:lnTo>
                <a:lnTo>
                  <a:pt x="90" y="75"/>
                </a:lnTo>
                <a:lnTo>
                  <a:pt x="85" y="75"/>
                </a:lnTo>
                <a:lnTo>
                  <a:pt x="85" y="14"/>
                </a:lnTo>
                <a:lnTo>
                  <a:pt x="108" y="4"/>
                </a:lnTo>
                <a:lnTo>
                  <a:pt x="108" y="107"/>
                </a:lnTo>
                <a:lnTo>
                  <a:pt x="108" y="107"/>
                </a:lnTo>
                <a:close/>
                <a:moveTo>
                  <a:pt x="90" y="66"/>
                </a:moveTo>
                <a:lnTo>
                  <a:pt x="90" y="70"/>
                </a:lnTo>
                <a:lnTo>
                  <a:pt x="104" y="70"/>
                </a:lnTo>
                <a:lnTo>
                  <a:pt x="104" y="66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90" y="56"/>
                </a:moveTo>
                <a:lnTo>
                  <a:pt x="90" y="56"/>
                </a:lnTo>
                <a:lnTo>
                  <a:pt x="90" y="61"/>
                </a:lnTo>
                <a:lnTo>
                  <a:pt x="90" y="61"/>
                </a:lnTo>
                <a:lnTo>
                  <a:pt x="104" y="61"/>
                </a:lnTo>
                <a:lnTo>
                  <a:pt x="104" y="61"/>
                </a:lnTo>
                <a:lnTo>
                  <a:pt x="104" y="56"/>
                </a:lnTo>
                <a:lnTo>
                  <a:pt x="104" y="56"/>
                </a:lnTo>
                <a:lnTo>
                  <a:pt x="90" y="56"/>
                </a:lnTo>
                <a:lnTo>
                  <a:pt x="90" y="56"/>
                </a:lnTo>
                <a:close/>
                <a:moveTo>
                  <a:pt x="90" y="47"/>
                </a:moveTo>
                <a:lnTo>
                  <a:pt x="90" y="47"/>
                </a:lnTo>
                <a:lnTo>
                  <a:pt x="90" y="52"/>
                </a:lnTo>
                <a:lnTo>
                  <a:pt x="90" y="52"/>
                </a:lnTo>
                <a:lnTo>
                  <a:pt x="104" y="52"/>
                </a:lnTo>
                <a:lnTo>
                  <a:pt x="104" y="52"/>
                </a:lnTo>
                <a:lnTo>
                  <a:pt x="104" y="47"/>
                </a:lnTo>
                <a:lnTo>
                  <a:pt x="104" y="47"/>
                </a:lnTo>
                <a:lnTo>
                  <a:pt x="90" y="47"/>
                </a:lnTo>
                <a:lnTo>
                  <a:pt x="90" y="47"/>
                </a:lnTo>
                <a:close/>
                <a:moveTo>
                  <a:pt x="90" y="38"/>
                </a:moveTo>
                <a:lnTo>
                  <a:pt x="90" y="38"/>
                </a:lnTo>
                <a:lnTo>
                  <a:pt x="104" y="38"/>
                </a:lnTo>
                <a:lnTo>
                  <a:pt x="104" y="38"/>
                </a:lnTo>
                <a:lnTo>
                  <a:pt x="104" y="42"/>
                </a:lnTo>
                <a:lnTo>
                  <a:pt x="104" y="42"/>
                </a:lnTo>
                <a:lnTo>
                  <a:pt x="90" y="42"/>
                </a:lnTo>
                <a:lnTo>
                  <a:pt x="90" y="42"/>
                </a:lnTo>
                <a:lnTo>
                  <a:pt x="90" y="38"/>
                </a:lnTo>
                <a:lnTo>
                  <a:pt x="90" y="38"/>
                </a:lnTo>
                <a:close/>
                <a:moveTo>
                  <a:pt x="90" y="21"/>
                </a:moveTo>
                <a:lnTo>
                  <a:pt x="104" y="21"/>
                </a:lnTo>
                <a:lnTo>
                  <a:pt x="104" y="24"/>
                </a:lnTo>
                <a:lnTo>
                  <a:pt x="90" y="24"/>
                </a:lnTo>
                <a:lnTo>
                  <a:pt x="90" y="21"/>
                </a:lnTo>
                <a:lnTo>
                  <a:pt x="90" y="21"/>
                </a:lnTo>
                <a:close/>
                <a:moveTo>
                  <a:pt x="90" y="28"/>
                </a:moveTo>
                <a:lnTo>
                  <a:pt x="90" y="28"/>
                </a:lnTo>
                <a:lnTo>
                  <a:pt x="104" y="28"/>
                </a:lnTo>
                <a:lnTo>
                  <a:pt x="104" y="28"/>
                </a:lnTo>
                <a:lnTo>
                  <a:pt x="104" y="33"/>
                </a:lnTo>
                <a:lnTo>
                  <a:pt x="104" y="33"/>
                </a:lnTo>
                <a:lnTo>
                  <a:pt x="90" y="33"/>
                </a:lnTo>
                <a:lnTo>
                  <a:pt x="90" y="33"/>
                </a:lnTo>
                <a:lnTo>
                  <a:pt x="90" y="28"/>
                </a:lnTo>
                <a:lnTo>
                  <a:pt x="90" y="28"/>
                </a:lnTo>
                <a:close/>
                <a:moveTo>
                  <a:pt x="52" y="30"/>
                </a:moveTo>
                <a:lnTo>
                  <a:pt x="66" y="30"/>
                </a:lnTo>
                <a:lnTo>
                  <a:pt x="66" y="41"/>
                </a:lnTo>
                <a:lnTo>
                  <a:pt x="74" y="41"/>
                </a:lnTo>
                <a:lnTo>
                  <a:pt x="74" y="50"/>
                </a:lnTo>
                <a:lnTo>
                  <a:pt x="79" y="50"/>
                </a:lnTo>
                <a:lnTo>
                  <a:pt x="79" y="75"/>
                </a:lnTo>
                <a:lnTo>
                  <a:pt x="57" y="75"/>
                </a:lnTo>
                <a:lnTo>
                  <a:pt x="57" y="107"/>
                </a:lnTo>
                <a:lnTo>
                  <a:pt x="40" y="107"/>
                </a:lnTo>
                <a:lnTo>
                  <a:pt x="40" y="50"/>
                </a:lnTo>
                <a:lnTo>
                  <a:pt x="45" y="50"/>
                </a:lnTo>
                <a:lnTo>
                  <a:pt x="45" y="41"/>
                </a:lnTo>
                <a:lnTo>
                  <a:pt x="52" y="41"/>
                </a:lnTo>
                <a:lnTo>
                  <a:pt x="52" y="30"/>
                </a:lnTo>
                <a:lnTo>
                  <a:pt x="52" y="30"/>
                </a:lnTo>
                <a:close/>
                <a:moveTo>
                  <a:pt x="63" y="79"/>
                </a:moveTo>
                <a:lnTo>
                  <a:pt x="63" y="107"/>
                </a:lnTo>
                <a:lnTo>
                  <a:pt x="87" y="107"/>
                </a:lnTo>
                <a:lnTo>
                  <a:pt x="87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52" y="56"/>
                </a:moveTo>
                <a:lnTo>
                  <a:pt x="52" y="64"/>
                </a:lnTo>
                <a:lnTo>
                  <a:pt x="57" y="64"/>
                </a:lnTo>
                <a:lnTo>
                  <a:pt x="57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60" y="56"/>
                </a:moveTo>
                <a:lnTo>
                  <a:pt x="60" y="64"/>
                </a:lnTo>
                <a:lnTo>
                  <a:pt x="65" y="64"/>
                </a:lnTo>
                <a:lnTo>
                  <a:pt x="65" y="56"/>
                </a:lnTo>
                <a:lnTo>
                  <a:pt x="60" y="56"/>
                </a:lnTo>
                <a:lnTo>
                  <a:pt x="60" y="56"/>
                </a:lnTo>
                <a:close/>
                <a:moveTo>
                  <a:pt x="68" y="56"/>
                </a:moveTo>
                <a:lnTo>
                  <a:pt x="68" y="64"/>
                </a:lnTo>
                <a:lnTo>
                  <a:pt x="73" y="64"/>
                </a:lnTo>
                <a:lnTo>
                  <a:pt x="73" y="56"/>
                </a:lnTo>
                <a:lnTo>
                  <a:pt x="68" y="56"/>
                </a:lnTo>
                <a:lnTo>
                  <a:pt x="68" y="56"/>
                </a:lnTo>
                <a:close/>
                <a:moveTo>
                  <a:pt x="45" y="66"/>
                </a:moveTo>
                <a:lnTo>
                  <a:pt x="45" y="73"/>
                </a:lnTo>
                <a:lnTo>
                  <a:pt x="49" y="73"/>
                </a:lnTo>
                <a:lnTo>
                  <a:pt x="49" y="66"/>
                </a:lnTo>
                <a:lnTo>
                  <a:pt x="45" y="66"/>
                </a:lnTo>
                <a:lnTo>
                  <a:pt x="45" y="66"/>
                </a:lnTo>
                <a:close/>
                <a:moveTo>
                  <a:pt x="45" y="76"/>
                </a:moveTo>
                <a:lnTo>
                  <a:pt x="45" y="83"/>
                </a:lnTo>
                <a:lnTo>
                  <a:pt x="49" y="83"/>
                </a:lnTo>
                <a:lnTo>
                  <a:pt x="49" y="76"/>
                </a:lnTo>
                <a:lnTo>
                  <a:pt x="45" y="76"/>
                </a:lnTo>
                <a:lnTo>
                  <a:pt x="45" y="76"/>
                </a:lnTo>
                <a:close/>
                <a:moveTo>
                  <a:pt x="45" y="86"/>
                </a:moveTo>
                <a:lnTo>
                  <a:pt x="45" y="92"/>
                </a:lnTo>
                <a:lnTo>
                  <a:pt x="49" y="92"/>
                </a:lnTo>
                <a:lnTo>
                  <a:pt x="49" y="86"/>
                </a:lnTo>
                <a:lnTo>
                  <a:pt x="45" y="86"/>
                </a:lnTo>
                <a:lnTo>
                  <a:pt x="45" y="86"/>
                </a:lnTo>
                <a:close/>
                <a:moveTo>
                  <a:pt x="45" y="95"/>
                </a:moveTo>
                <a:lnTo>
                  <a:pt x="45" y="101"/>
                </a:lnTo>
                <a:lnTo>
                  <a:pt x="49" y="101"/>
                </a:lnTo>
                <a:lnTo>
                  <a:pt x="49" y="95"/>
                </a:lnTo>
                <a:lnTo>
                  <a:pt x="45" y="95"/>
                </a:lnTo>
                <a:lnTo>
                  <a:pt x="45" y="95"/>
                </a:lnTo>
                <a:close/>
                <a:moveTo>
                  <a:pt x="66" y="83"/>
                </a:moveTo>
                <a:lnTo>
                  <a:pt x="66" y="89"/>
                </a:lnTo>
                <a:lnTo>
                  <a:pt x="69" y="89"/>
                </a:lnTo>
                <a:lnTo>
                  <a:pt x="69" y="83"/>
                </a:lnTo>
                <a:lnTo>
                  <a:pt x="66" y="83"/>
                </a:lnTo>
                <a:lnTo>
                  <a:pt x="66" y="83"/>
                </a:lnTo>
                <a:close/>
                <a:moveTo>
                  <a:pt x="66" y="90"/>
                </a:moveTo>
                <a:lnTo>
                  <a:pt x="66" y="96"/>
                </a:lnTo>
                <a:lnTo>
                  <a:pt x="69" y="96"/>
                </a:lnTo>
                <a:lnTo>
                  <a:pt x="69" y="90"/>
                </a:lnTo>
                <a:lnTo>
                  <a:pt x="66" y="90"/>
                </a:lnTo>
                <a:lnTo>
                  <a:pt x="66" y="90"/>
                </a:lnTo>
                <a:close/>
                <a:moveTo>
                  <a:pt x="71" y="83"/>
                </a:moveTo>
                <a:lnTo>
                  <a:pt x="71" y="89"/>
                </a:lnTo>
                <a:lnTo>
                  <a:pt x="74" y="89"/>
                </a:lnTo>
                <a:lnTo>
                  <a:pt x="74" y="83"/>
                </a:lnTo>
                <a:lnTo>
                  <a:pt x="71" y="83"/>
                </a:lnTo>
                <a:lnTo>
                  <a:pt x="71" y="83"/>
                </a:lnTo>
                <a:close/>
                <a:moveTo>
                  <a:pt x="71" y="90"/>
                </a:moveTo>
                <a:lnTo>
                  <a:pt x="71" y="96"/>
                </a:lnTo>
                <a:lnTo>
                  <a:pt x="74" y="96"/>
                </a:lnTo>
                <a:lnTo>
                  <a:pt x="74" y="90"/>
                </a:lnTo>
                <a:lnTo>
                  <a:pt x="71" y="90"/>
                </a:lnTo>
                <a:lnTo>
                  <a:pt x="71" y="90"/>
                </a:lnTo>
                <a:close/>
                <a:moveTo>
                  <a:pt x="66" y="98"/>
                </a:moveTo>
                <a:lnTo>
                  <a:pt x="66" y="103"/>
                </a:lnTo>
                <a:lnTo>
                  <a:pt x="69" y="103"/>
                </a:lnTo>
                <a:lnTo>
                  <a:pt x="69" y="98"/>
                </a:lnTo>
                <a:lnTo>
                  <a:pt x="66" y="98"/>
                </a:lnTo>
                <a:lnTo>
                  <a:pt x="66" y="98"/>
                </a:lnTo>
                <a:close/>
                <a:moveTo>
                  <a:pt x="71" y="98"/>
                </a:moveTo>
                <a:lnTo>
                  <a:pt x="71" y="103"/>
                </a:lnTo>
                <a:lnTo>
                  <a:pt x="74" y="103"/>
                </a:lnTo>
                <a:lnTo>
                  <a:pt x="74" y="98"/>
                </a:lnTo>
                <a:lnTo>
                  <a:pt x="71" y="98"/>
                </a:lnTo>
                <a:lnTo>
                  <a:pt x="71" y="98"/>
                </a:lnTo>
                <a:close/>
                <a:moveTo>
                  <a:pt x="45" y="56"/>
                </a:moveTo>
                <a:lnTo>
                  <a:pt x="45" y="64"/>
                </a:lnTo>
                <a:lnTo>
                  <a:pt x="49" y="64"/>
                </a:lnTo>
                <a:lnTo>
                  <a:pt x="49" y="56"/>
                </a:lnTo>
                <a:lnTo>
                  <a:pt x="45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3844456" y="3573870"/>
            <a:ext cx="393490" cy="372780"/>
            <a:chOff x="1049229" y="1248370"/>
            <a:chExt cx="393490" cy="372780"/>
          </a:xfrm>
          <a:solidFill>
            <a:schemeClr val="bg1"/>
          </a:solidFill>
        </p:grpSpPr>
        <p:sp>
          <p:nvSpPr>
            <p:cNvPr id="68" name="Freeform 28"/>
            <p:cNvSpPr>
              <a:spLocks noEditPoints="1"/>
            </p:cNvSpPr>
            <p:nvPr/>
          </p:nvSpPr>
          <p:spPr bwMode="auto">
            <a:xfrm>
              <a:off x="1049229" y="1307048"/>
              <a:ext cx="393490" cy="314102"/>
            </a:xfrm>
            <a:custGeom>
              <a:avLst/>
              <a:gdLst>
                <a:gd name="T0" fmla="*/ 298 w 456"/>
                <a:gd name="T1" fmla="*/ 0 h 364"/>
                <a:gd name="T2" fmla="*/ 298 w 456"/>
                <a:gd name="T3" fmla="*/ 6 h 364"/>
                <a:gd name="T4" fmla="*/ 300 w 456"/>
                <a:gd name="T5" fmla="*/ 22 h 364"/>
                <a:gd name="T6" fmla="*/ 308 w 456"/>
                <a:gd name="T7" fmla="*/ 34 h 364"/>
                <a:gd name="T8" fmla="*/ 322 w 456"/>
                <a:gd name="T9" fmla="*/ 44 h 364"/>
                <a:gd name="T10" fmla="*/ 336 w 456"/>
                <a:gd name="T11" fmla="*/ 46 h 364"/>
                <a:gd name="T12" fmla="*/ 346 w 456"/>
                <a:gd name="T13" fmla="*/ 46 h 364"/>
                <a:gd name="T14" fmla="*/ 360 w 456"/>
                <a:gd name="T15" fmla="*/ 44 h 364"/>
                <a:gd name="T16" fmla="*/ 372 w 456"/>
                <a:gd name="T17" fmla="*/ 34 h 364"/>
                <a:gd name="T18" fmla="*/ 382 w 456"/>
                <a:gd name="T19" fmla="*/ 22 h 364"/>
                <a:gd name="T20" fmla="*/ 384 w 456"/>
                <a:gd name="T21" fmla="*/ 6 h 364"/>
                <a:gd name="T22" fmla="*/ 426 w 456"/>
                <a:gd name="T23" fmla="*/ 0 h 364"/>
                <a:gd name="T24" fmla="*/ 432 w 456"/>
                <a:gd name="T25" fmla="*/ 0 h 364"/>
                <a:gd name="T26" fmla="*/ 446 w 456"/>
                <a:gd name="T27" fmla="*/ 8 h 364"/>
                <a:gd name="T28" fmla="*/ 456 w 456"/>
                <a:gd name="T29" fmla="*/ 24 h 364"/>
                <a:gd name="T30" fmla="*/ 456 w 456"/>
                <a:gd name="T31" fmla="*/ 332 h 364"/>
                <a:gd name="T32" fmla="*/ 456 w 456"/>
                <a:gd name="T33" fmla="*/ 340 h 364"/>
                <a:gd name="T34" fmla="*/ 446 w 456"/>
                <a:gd name="T35" fmla="*/ 354 h 364"/>
                <a:gd name="T36" fmla="*/ 432 w 456"/>
                <a:gd name="T37" fmla="*/ 362 h 364"/>
                <a:gd name="T38" fmla="*/ 30 w 456"/>
                <a:gd name="T39" fmla="*/ 364 h 364"/>
                <a:gd name="T40" fmla="*/ 24 w 456"/>
                <a:gd name="T41" fmla="*/ 362 h 364"/>
                <a:gd name="T42" fmla="*/ 8 w 456"/>
                <a:gd name="T43" fmla="*/ 354 h 364"/>
                <a:gd name="T44" fmla="*/ 0 w 456"/>
                <a:gd name="T45" fmla="*/ 340 h 364"/>
                <a:gd name="T46" fmla="*/ 0 w 456"/>
                <a:gd name="T47" fmla="*/ 30 h 364"/>
                <a:gd name="T48" fmla="*/ 0 w 456"/>
                <a:gd name="T49" fmla="*/ 24 h 364"/>
                <a:gd name="T50" fmla="*/ 8 w 456"/>
                <a:gd name="T51" fmla="*/ 8 h 364"/>
                <a:gd name="T52" fmla="*/ 24 w 456"/>
                <a:gd name="T53" fmla="*/ 0 h 364"/>
                <a:gd name="T54" fmla="*/ 72 w 456"/>
                <a:gd name="T55" fmla="*/ 0 h 364"/>
                <a:gd name="T56" fmla="*/ 72 w 456"/>
                <a:gd name="T57" fmla="*/ 6 h 364"/>
                <a:gd name="T58" fmla="*/ 74 w 456"/>
                <a:gd name="T59" fmla="*/ 22 h 364"/>
                <a:gd name="T60" fmla="*/ 82 w 456"/>
                <a:gd name="T61" fmla="*/ 34 h 364"/>
                <a:gd name="T62" fmla="*/ 96 w 456"/>
                <a:gd name="T63" fmla="*/ 44 h 364"/>
                <a:gd name="T64" fmla="*/ 110 w 456"/>
                <a:gd name="T65" fmla="*/ 46 h 364"/>
                <a:gd name="T66" fmla="*/ 120 w 456"/>
                <a:gd name="T67" fmla="*/ 46 h 364"/>
                <a:gd name="T68" fmla="*/ 134 w 456"/>
                <a:gd name="T69" fmla="*/ 44 h 364"/>
                <a:gd name="T70" fmla="*/ 146 w 456"/>
                <a:gd name="T71" fmla="*/ 34 h 364"/>
                <a:gd name="T72" fmla="*/ 156 w 456"/>
                <a:gd name="T73" fmla="*/ 22 h 364"/>
                <a:gd name="T74" fmla="*/ 158 w 456"/>
                <a:gd name="T75" fmla="*/ 6 h 364"/>
                <a:gd name="T76" fmla="*/ 416 w 456"/>
                <a:gd name="T77" fmla="*/ 332 h 364"/>
                <a:gd name="T78" fmla="*/ 40 w 456"/>
                <a:gd name="T79" fmla="*/ 68 h 364"/>
                <a:gd name="T80" fmla="*/ 416 w 456"/>
                <a:gd name="T81" fmla="*/ 33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6" h="364">
                  <a:moveTo>
                    <a:pt x="158" y="0"/>
                  </a:moveTo>
                  <a:lnTo>
                    <a:pt x="298" y="0"/>
                  </a:lnTo>
                  <a:lnTo>
                    <a:pt x="298" y="6"/>
                  </a:lnTo>
                  <a:lnTo>
                    <a:pt x="298" y="6"/>
                  </a:lnTo>
                  <a:lnTo>
                    <a:pt x="298" y="14"/>
                  </a:lnTo>
                  <a:lnTo>
                    <a:pt x="300" y="22"/>
                  </a:lnTo>
                  <a:lnTo>
                    <a:pt x="304" y="28"/>
                  </a:lnTo>
                  <a:lnTo>
                    <a:pt x="308" y="34"/>
                  </a:lnTo>
                  <a:lnTo>
                    <a:pt x="314" y="40"/>
                  </a:lnTo>
                  <a:lnTo>
                    <a:pt x="322" y="44"/>
                  </a:lnTo>
                  <a:lnTo>
                    <a:pt x="328" y="46"/>
                  </a:lnTo>
                  <a:lnTo>
                    <a:pt x="336" y="46"/>
                  </a:lnTo>
                  <a:lnTo>
                    <a:pt x="346" y="46"/>
                  </a:lnTo>
                  <a:lnTo>
                    <a:pt x="346" y="46"/>
                  </a:lnTo>
                  <a:lnTo>
                    <a:pt x="352" y="46"/>
                  </a:lnTo>
                  <a:lnTo>
                    <a:pt x="360" y="44"/>
                  </a:lnTo>
                  <a:lnTo>
                    <a:pt x="368" y="40"/>
                  </a:lnTo>
                  <a:lnTo>
                    <a:pt x="372" y="34"/>
                  </a:lnTo>
                  <a:lnTo>
                    <a:pt x="378" y="28"/>
                  </a:lnTo>
                  <a:lnTo>
                    <a:pt x="382" y="22"/>
                  </a:lnTo>
                  <a:lnTo>
                    <a:pt x="384" y="14"/>
                  </a:lnTo>
                  <a:lnTo>
                    <a:pt x="384" y="6"/>
                  </a:lnTo>
                  <a:lnTo>
                    <a:pt x="384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2"/>
                  </a:lnTo>
                  <a:lnTo>
                    <a:pt x="446" y="8"/>
                  </a:lnTo>
                  <a:lnTo>
                    <a:pt x="454" y="18"/>
                  </a:lnTo>
                  <a:lnTo>
                    <a:pt x="456" y="24"/>
                  </a:lnTo>
                  <a:lnTo>
                    <a:pt x="456" y="30"/>
                  </a:lnTo>
                  <a:lnTo>
                    <a:pt x="456" y="332"/>
                  </a:lnTo>
                  <a:lnTo>
                    <a:pt x="456" y="332"/>
                  </a:lnTo>
                  <a:lnTo>
                    <a:pt x="456" y="340"/>
                  </a:lnTo>
                  <a:lnTo>
                    <a:pt x="454" y="344"/>
                  </a:lnTo>
                  <a:lnTo>
                    <a:pt x="446" y="354"/>
                  </a:lnTo>
                  <a:lnTo>
                    <a:pt x="438" y="362"/>
                  </a:lnTo>
                  <a:lnTo>
                    <a:pt x="432" y="362"/>
                  </a:lnTo>
                  <a:lnTo>
                    <a:pt x="426" y="364"/>
                  </a:lnTo>
                  <a:lnTo>
                    <a:pt x="30" y="364"/>
                  </a:lnTo>
                  <a:lnTo>
                    <a:pt x="30" y="364"/>
                  </a:lnTo>
                  <a:lnTo>
                    <a:pt x="24" y="362"/>
                  </a:lnTo>
                  <a:lnTo>
                    <a:pt x="18" y="362"/>
                  </a:lnTo>
                  <a:lnTo>
                    <a:pt x="8" y="354"/>
                  </a:lnTo>
                  <a:lnTo>
                    <a:pt x="2" y="344"/>
                  </a:lnTo>
                  <a:lnTo>
                    <a:pt x="0" y="340"/>
                  </a:lnTo>
                  <a:lnTo>
                    <a:pt x="0" y="3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14"/>
                  </a:lnTo>
                  <a:lnTo>
                    <a:pt x="74" y="22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8" y="40"/>
                  </a:lnTo>
                  <a:lnTo>
                    <a:pt x="96" y="44"/>
                  </a:lnTo>
                  <a:lnTo>
                    <a:pt x="102" y="46"/>
                  </a:lnTo>
                  <a:lnTo>
                    <a:pt x="110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6" y="46"/>
                  </a:lnTo>
                  <a:lnTo>
                    <a:pt x="134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52" y="28"/>
                  </a:lnTo>
                  <a:lnTo>
                    <a:pt x="156" y="22"/>
                  </a:lnTo>
                  <a:lnTo>
                    <a:pt x="158" y="14"/>
                  </a:lnTo>
                  <a:lnTo>
                    <a:pt x="158" y="6"/>
                  </a:lnTo>
                  <a:lnTo>
                    <a:pt x="158" y="0"/>
                  </a:lnTo>
                  <a:close/>
                  <a:moveTo>
                    <a:pt x="416" y="332"/>
                  </a:moveTo>
                  <a:lnTo>
                    <a:pt x="416" y="68"/>
                  </a:lnTo>
                  <a:lnTo>
                    <a:pt x="40" y="68"/>
                  </a:lnTo>
                  <a:lnTo>
                    <a:pt x="40" y="332"/>
                  </a:lnTo>
                  <a:lnTo>
                    <a:pt x="416" y="3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1339169" y="1312226"/>
              <a:ext cx="8629" cy="8629"/>
            </a:xfrm>
            <a:custGeom>
              <a:avLst/>
              <a:gdLst>
                <a:gd name="T0" fmla="*/ 0 w 10"/>
                <a:gd name="T1" fmla="*/ 6 h 10"/>
                <a:gd name="T2" fmla="*/ 0 w 10"/>
                <a:gd name="T3" fmla="*/ 6 h 10"/>
                <a:gd name="T4" fmla="*/ 0 w 10"/>
                <a:gd name="T5" fmla="*/ 0 h 10"/>
                <a:gd name="T6" fmla="*/ 4 w 10"/>
                <a:gd name="T7" fmla="*/ 0 h 10"/>
                <a:gd name="T8" fmla="*/ 4 w 10"/>
                <a:gd name="T9" fmla="*/ 0 h 10"/>
                <a:gd name="T10" fmla="*/ 8 w 10"/>
                <a:gd name="T11" fmla="*/ 0 h 10"/>
                <a:gd name="T12" fmla="*/ 10 w 10"/>
                <a:gd name="T13" fmla="*/ 6 h 10"/>
                <a:gd name="T14" fmla="*/ 10 w 10"/>
                <a:gd name="T15" fmla="*/ 6 h 10"/>
                <a:gd name="T16" fmla="*/ 8 w 10"/>
                <a:gd name="T17" fmla="*/ 10 h 10"/>
                <a:gd name="T18" fmla="*/ 4 w 10"/>
                <a:gd name="T19" fmla="*/ 10 h 10"/>
                <a:gd name="T20" fmla="*/ 4 w 10"/>
                <a:gd name="T21" fmla="*/ 10 h 10"/>
                <a:gd name="T22" fmla="*/ 0 w 10"/>
                <a:gd name="T23" fmla="*/ 10 h 10"/>
                <a:gd name="T24" fmla="*/ 0 w 10"/>
                <a:gd name="T25" fmla="*/ 6 h 10"/>
                <a:gd name="T26" fmla="*/ 0 w 10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70" name="Freeform 30"/>
            <p:cNvSpPr>
              <a:spLocks noEditPoints="1"/>
            </p:cNvSpPr>
            <p:nvPr/>
          </p:nvSpPr>
          <p:spPr bwMode="auto">
            <a:xfrm>
              <a:off x="1321911" y="1248370"/>
              <a:ext cx="43146" cy="86292"/>
            </a:xfrm>
            <a:custGeom>
              <a:avLst/>
              <a:gdLst>
                <a:gd name="T0" fmla="*/ 24 w 50"/>
                <a:gd name="T1" fmla="*/ 68 h 100"/>
                <a:gd name="T2" fmla="*/ 24 w 50"/>
                <a:gd name="T3" fmla="*/ 68 h 100"/>
                <a:gd name="T4" fmla="*/ 20 w 50"/>
                <a:gd name="T5" fmla="*/ 68 h 100"/>
                <a:gd name="T6" fmla="*/ 16 w 50"/>
                <a:gd name="T7" fmla="*/ 70 h 100"/>
                <a:gd name="T8" fmla="*/ 14 w 50"/>
                <a:gd name="T9" fmla="*/ 74 h 100"/>
                <a:gd name="T10" fmla="*/ 12 w 50"/>
                <a:gd name="T11" fmla="*/ 80 h 100"/>
                <a:gd name="T12" fmla="*/ 12 w 50"/>
                <a:gd name="T13" fmla="*/ 80 h 100"/>
                <a:gd name="T14" fmla="*/ 14 w 50"/>
                <a:gd name="T15" fmla="*/ 84 h 100"/>
                <a:gd name="T16" fmla="*/ 16 w 50"/>
                <a:gd name="T17" fmla="*/ 88 h 100"/>
                <a:gd name="T18" fmla="*/ 20 w 50"/>
                <a:gd name="T19" fmla="*/ 90 h 100"/>
                <a:gd name="T20" fmla="*/ 24 w 50"/>
                <a:gd name="T21" fmla="*/ 90 h 100"/>
                <a:gd name="T22" fmla="*/ 24 w 50"/>
                <a:gd name="T23" fmla="*/ 90 h 100"/>
                <a:gd name="T24" fmla="*/ 30 w 50"/>
                <a:gd name="T25" fmla="*/ 90 h 100"/>
                <a:gd name="T26" fmla="*/ 34 w 50"/>
                <a:gd name="T27" fmla="*/ 88 h 100"/>
                <a:gd name="T28" fmla="*/ 36 w 50"/>
                <a:gd name="T29" fmla="*/ 84 h 100"/>
                <a:gd name="T30" fmla="*/ 36 w 50"/>
                <a:gd name="T31" fmla="*/ 80 h 100"/>
                <a:gd name="T32" fmla="*/ 36 w 50"/>
                <a:gd name="T33" fmla="*/ 80 h 100"/>
                <a:gd name="T34" fmla="*/ 36 w 50"/>
                <a:gd name="T35" fmla="*/ 74 h 100"/>
                <a:gd name="T36" fmla="*/ 34 w 50"/>
                <a:gd name="T37" fmla="*/ 70 h 100"/>
                <a:gd name="T38" fmla="*/ 30 w 50"/>
                <a:gd name="T39" fmla="*/ 68 h 100"/>
                <a:gd name="T40" fmla="*/ 24 w 50"/>
                <a:gd name="T41" fmla="*/ 68 h 100"/>
                <a:gd name="T42" fmla="*/ 24 w 50"/>
                <a:gd name="T43" fmla="*/ 68 h 100"/>
                <a:gd name="T44" fmla="*/ 0 w 50"/>
                <a:gd name="T45" fmla="*/ 26 h 100"/>
                <a:gd name="T46" fmla="*/ 0 w 50"/>
                <a:gd name="T47" fmla="*/ 26 h 100"/>
                <a:gd name="T48" fmla="*/ 2 w 50"/>
                <a:gd name="T49" fmla="*/ 16 h 100"/>
                <a:gd name="T50" fmla="*/ 8 w 50"/>
                <a:gd name="T51" fmla="*/ 8 h 100"/>
                <a:gd name="T52" fmla="*/ 16 w 50"/>
                <a:gd name="T53" fmla="*/ 2 h 100"/>
                <a:gd name="T54" fmla="*/ 24 w 50"/>
                <a:gd name="T55" fmla="*/ 0 h 100"/>
                <a:gd name="T56" fmla="*/ 24 w 50"/>
                <a:gd name="T57" fmla="*/ 0 h 100"/>
                <a:gd name="T58" fmla="*/ 34 w 50"/>
                <a:gd name="T59" fmla="*/ 2 h 100"/>
                <a:gd name="T60" fmla="*/ 42 w 50"/>
                <a:gd name="T61" fmla="*/ 8 h 100"/>
                <a:gd name="T62" fmla="*/ 42 w 50"/>
                <a:gd name="T63" fmla="*/ 8 h 100"/>
                <a:gd name="T64" fmla="*/ 48 w 50"/>
                <a:gd name="T65" fmla="*/ 16 h 100"/>
                <a:gd name="T66" fmla="*/ 50 w 50"/>
                <a:gd name="T67" fmla="*/ 26 h 100"/>
                <a:gd name="T68" fmla="*/ 50 w 50"/>
                <a:gd name="T69" fmla="*/ 76 h 100"/>
                <a:gd name="T70" fmla="*/ 50 w 50"/>
                <a:gd name="T71" fmla="*/ 76 h 100"/>
                <a:gd name="T72" fmla="*/ 48 w 50"/>
                <a:gd name="T73" fmla="*/ 86 h 100"/>
                <a:gd name="T74" fmla="*/ 42 w 50"/>
                <a:gd name="T75" fmla="*/ 94 h 100"/>
                <a:gd name="T76" fmla="*/ 34 w 50"/>
                <a:gd name="T77" fmla="*/ 98 h 100"/>
                <a:gd name="T78" fmla="*/ 24 w 50"/>
                <a:gd name="T79" fmla="*/ 100 h 100"/>
                <a:gd name="T80" fmla="*/ 24 w 50"/>
                <a:gd name="T81" fmla="*/ 100 h 100"/>
                <a:gd name="T82" fmla="*/ 16 w 50"/>
                <a:gd name="T83" fmla="*/ 98 h 100"/>
                <a:gd name="T84" fmla="*/ 8 w 50"/>
                <a:gd name="T85" fmla="*/ 94 h 100"/>
                <a:gd name="T86" fmla="*/ 8 w 50"/>
                <a:gd name="T87" fmla="*/ 94 h 100"/>
                <a:gd name="T88" fmla="*/ 2 w 50"/>
                <a:gd name="T89" fmla="*/ 86 h 100"/>
                <a:gd name="T90" fmla="*/ 0 w 50"/>
                <a:gd name="T91" fmla="*/ 76 h 100"/>
                <a:gd name="T92" fmla="*/ 0 w 50"/>
                <a:gd name="T93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00">
                  <a:moveTo>
                    <a:pt x="24" y="68"/>
                  </a:moveTo>
                  <a:lnTo>
                    <a:pt x="24" y="68"/>
                  </a:lnTo>
                  <a:lnTo>
                    <a:pt x="20" y="68"/>
                  </a:lnTo>
                  <a:lnTo>
                    <a:pt x="16" y="70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84"/>
                  </a:lnTo>
                  <a:lnTo>
                    <a:pt x="16" y="88"/>
                  </a:lnTo>
                  <a:lnTo>
                    <a:pt x="20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36" y="84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4"/>
                  </a:lnTo>
                  <a:lnTo>
                    <a:pt x="34" y="70"/>
                  </a:lnTo>
                  <a:lnTo>
                    <a:pt x="30" y="68"/>
                  </a:lnTo>
                  <a:lnTo>
                    <a:pt x="24" y="68"/>
                  </a:lnTo>
                  <a:lnTo>
                    <a:pt x="24" y="68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8" y="16"/>
                  </a:lnTo>
                  <a:lnTo>
                    <a:pt x="50" y="26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8" y="86"/>
                  </a:lnTo>
                  <a:lnTo>
                    <a:pt x="42" y="94"/>
                  </a:lnTo>
                  <a:lnTo>
                    <a:pt x="34" y="98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16" y="98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2" y="86"/>
                  </a:lnTo>
                  <a:lnTo>
                    <a:pt x="0" y="7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71" name="Freeform 31"/>
            <p:cNvSpPr>
              <a:spLocks noEditPoints="1"/>
            </p:cNvSpPr>
            <p:nvPr/>
          </p:nvSpPr>
          <p:spPr bwMode="auto">
            <a:xfrm>
              <a:off x="1095827" y="1377808"/>
              <a:ext cx="298569" cy="201923"/>
            </a:xfrm>
            <a:custGeom>
              <a:avLst/>
              <a:gdLst>
                <a:gd name="T0" fmla="*/ 114 w 346"/>
                <a:gd name="T1" fmla="*/ 34 h 234"/>
                <a:gd name="T2" fmla="*/ 90 w 346"/>
                <a:gd name="T3" fmla="*/ 58 h 234"/>
                <a:gd name="T4" fmla="*/ 58 w 346"/>
                <a:gd name="T5" fmla="*/ 78 h 234"/>
                <a:gd name="T6" fmla="*/ 58 w 346"/>
                <a:gd name="T7" fmla="*/ 116 h 234"/>
                <a:gd name="T8" fmla="*/ 84 w 346"/>
                <a:gd name="T9" fmla="*/ 106 h 234"/>
                <a:gd name="T10" fmla="*/ 94 w 346"/>
                <a:gd name="T11" fmla="*/ 100 h 234"/>
                <a:gd name="T12" fmla="*/ 106 w 346"/>
                <a:gd name="T13" fmla="*/ 200 h 234"/>
                <a:gd name="T14" fmla="*/ 142 w 346"/>
                <a:gd name="T15" fmla="*/ 34 h 234"/>
                <a:gd name="T16" fmla="*/ 238 w 346"/>
                <a:gd name="T17" fmla="*/ 146 h 234"/>
                <a:gd name="T18" fmla="*/ 236 w 346"/>
                <a:gd name="T19" fmla="*/ 158 h 234"/>
                <a:gd name="T20" fmla="*/ 232 w 346"/>
                <a:gd name="T21" fmla="*/ 166 h 234"/>
                <a:gd name="T22" fmla="*/ 216 w 346"/>
                <a:gd name="T23" fmla="*/ 174 h 234"/>
                <a:gd name="T24" fmla="*/ 210 w 346"/>
                <a:gd name="T25" fmla="*/ 174 h 234"/>
                <a:gd name="T26" fmla="*/ 204 w 346"/>
                <a:gd name="T27" fmla="*/ 202 h 234"/>
                <a:gd name="T28" fmla="*/ 216 w 346"/>
                <a:gd name="T29" fmla="*/ 202 h 234"/>
                <a:gd name="T30" fmla="*/ 236 w 346"/>
                <a:gd name="T31" fmla="*/ 200 h 234"/>
                <a:gd name="T32" fmla="*/ 254 w 346"/>
                <a:gd name="T33" fmla="*/ 194 h 234"/>
                <a:gd name="T34" fmla="*/ 260 w 346"/>
                <a:gd name="T35" fmla="*/ 190 h 234"/>
                <a:gd name="T36" fmla="*/ 276 w 346"/>
                <a:gd name="T37" fmla="*/ 172 h 234"/>
                <a:gd name="T38" fmla="*/ 282 w 346"/>
                <a:gd name="T39" fmla="*/ 156 h 234"/>
                <a:gd name="T40" fmla="*/ 284 w 346"/>
                <a:gd name="T41" fmla="*/ 142 h 234"/>
                <a:gd name="T42" fmla="*/ 280 w 346"/>
                <a:gd name="T43" fmla="*/ 120 h 234"/>
                <a:gd name="T44" fmla="*/ 268 w 346"/>
                <a:gd name="T45" fmla="*/ 104 h 234"/>
                <a:gd name="T46" fmla="*/ 260 w 346"/>
                <a:gd name="T47" fmla="*/ 96 h 234"/>
                <a:gd name="T48" fmla="*/ 240 w 346"/>
                <a:gd name="T49" fmla="*/ 90 h 234"/>
                <a:gd name="T50" fmla="*/ 228 w 346"/>
                <a:gd name="T51" fmla="*/ 88 h 234"/>
                <a:gd name="T52" fmla="*/ 214 w 346"/>
                <a:gd name="T53" fmla="*/ 90 h 234"/>
                <a:gd name="T54" fmla="*/ 202 w 346"/>
                <a:gd name="T55" fmla="*/ 96 h 234"/>
                <a:gd name="T56" fmla="*/ 276 w 346"/>
                <a:gd name="T57" fmla="*/ 72 h 234"/>
                <a:gd name="T58" fmla="*/ 172 w 346"/>
                <a:gd name="T59" fmla="*/ 34 h 234"/>
                <a:gd name="T60" fmla="*/ 192 w 346"/>
                <a:gd name="T61" fmla="*/ 128 h 234"/>
                <a:gd name="T62" fmla="*/ 202 w 346"/>
                <a:gd name="T63" fmla="*/ 120 h 234"/>
                <a:gd name="T64" fmla="*/ 208 w 346"/>
                <a:gd name="T65" fmla="*/ 118 h 234"/>
                <a:gd name="T66" fmla="*/ 214 w 346"/>
                <a:gd name="T67" fmla="*/ 116 h 234"/>
                <a:gd name="T68" fmla="*/ 232 w 346"/>
                <a:gd name="T69" fmla="*/ 124 h 234"/>
                <a:gd name="T70" fmla="*/ 236 w 346"/>
                <a:gd name="T71" fmla="*/ 132 h 234"/>
                <a:gd name="T72" fmla="*/ 238 w 346"/>
                <a:gd name="T73" fmla="*/ 146 h 234"/>
                <a:gd name="T74" fmla="*/ 346 w 346"/>
                <a:gd name="T75" fmla="*/ 234 h 234"/>
                <a:gd name="T76" fmla="*/ 0 w 346"/>
                <a:gd name="T7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6" h="234">
                  <a:moveTo>
                    <a:pt x="114" y="34"/>
                  </a:moveTo>
                  <a:lnTo>
                    <a:pt x="114" y="34"/>
                  </a:lnTo>
                  <a:lnTo>
                    <a:pt x="106" y="44"/>
                  </a:lnTo>
                  <a:lnTo>
                    <a:pt x="90" y="58"/>
                  </a:lnTo>
                  <a:lnTo>
                    <a:pt x="72" y="70"/>
                  </a:lnTo>
                  <a:lnTo>
                    <a:pt x="58" y="7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72" y="110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94" y="100"/>
                  </a:lnTo>
                  <a:lnTo>
                    <a:pt x="106" y="92"/>
                  </a:lnTo>
                  <a:lnTo>
                    <a:pt x="106" y="200"/>
                  </a:lnTo>
                  <a:lnTo>
                    <a:pt x="142" y="200"/>
                  </a:lnTo>
                  <a:lnTo>
                    <a:pt x="142" y="34"/>
                  </a:lnTo>
                  <a:lnTo>
                    <a:pt x="114" y="34"/>
                  </a:lnTo>
                  <a:close/>
                  <a:moveTo>
                    <a:pt x="238" y="146"/>
                  </a:moveTo>
                  <a:lnTo>
                    <a:pt x="238" y="146"/>
                  </a:lnTo>
                  <a:lnTo>
                    <a:pt x="236" y="158"/>
                  </a:lnTo>
                  <a:lnTo>
                    <a:pt x="232" y="166"/>
                  </a:lnTo>
                  <a:lnTo>
                    <a:pt x="232" y="166"/>
                  </a:lnTo>
                  <a:lnTo>
                    <a:pt x="224" y="172"/>
                  </a:lnTo>
                  <a:lnTo>
                    <a:pt x="216" y="174"/>
                  </a:lnTo>
                  <a:lnTo>
                    <a:pt x="216" y="174"/>
                  </a:lnTo>
                  <a:lnTo>
                    <a:pt x="210" y="174"/>
                  </a:lnTo>
                  <a:lnTo>
                    <a:pt x="204" y="170"/>
                  </a:lnTo>
                  <a:lnTo>
                    <a:pt x="204" y="202"/>
                  </a:lnTo>
                  <a:lnTo>
                    <a:pt x="204" y="202"/>
                  </a:lnTo>
                  <a:lnTo>
                    <a:pt x="216" y="202"/>
                  </a:lnTo>
                  <a:lnTo>
                    <a:pt x="216" y="202"/>
                  </a:lnTo>
                  <a:lnTo>
                    <a:pt x="236" y="200"/>
                  </a:lnTo>
                  <a:lnTo>
                    <a:pt x="246" y="198"/>
                  </a:lnTo>
                  <a:lnTo>
                    <a:pt x="254" y="194"/>
                  </a:lnTo>
                  <a:lnTo>
                    <a:pt x="254" y="194"/>
                  </a:lnTo>
                  <a:lnTo>
                    <a:pt x="260" y="190"/>
                  </a:lnTo>
                  <a:lnTo>
                    <a:pt x="266" y="184"/>
                  </a:lnTo>
                  <a:lnTo>
                    <a:pt x="276" y="172"/>
                  </a:lnTo>
                  <a:lnTo>
                    <a:pt x="276" y="172"/>
                  </a:lnTo>
                  <a:lnTo>
                    <a:pt x="282" y="156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2" y="130"/>
                  </a:lnTo>
                  <a:lnTo>
                    <a:pt x="280" y="120"/>
                  </a:lnTo>
                  <a:lnTo>
                    <a:pt x="274" y="112"/>
                  </a:lnTo>
                  <a:lnTo>
                    <a:pt x="268" y="104"/>
                  </a:lnTo>
                  <a:lnTo>
                    <a:pt x="268" y="104"/>
                  </a:lnTo>
                  <a:lnTo>
                    <a:pt x="260" y="96"/>
                  </a:lnTo>
                  <a:lnTo>
                    <a:pt x="250" y="92"/>
                  </a:lnTo>
                  <a:lnTo>
                    <a:pt x="240" y="90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14" y="90"/>
                  </a:lnTo>
                  <a:lnTo>
                    <a:pt x="214" y="90"/>
                  </a:lnTo>
                  <a:lnTo>
                    <a:pt x="206" y="94"/>
                  </a:lnTo>
                  <a:lnTo>
                    <a:pt x="202" y="96"/>
                  </a:lnTo>
                  <a:lnTo>
                    <a:pt x="202" y="72"/>
                  </a:lnTo>
                  <a:lnTo>
                    <a:pt x="276" y="72"/>
                  </a:lnTo>
                  <a:lnTo>
                    <a:pt x="276" y="34"/>
                  </a:lnTo>
                  <a:lnTo>
                    <a:pt x="172" y="34"/>
                  </a:lnTo>
                  <a:lnTo>
                    <a:pt x="172" y="126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202" y="120"/>
                  </a:lnTo>
                  <a:lnTo>
                    <a:pt x="202" y="120"/>
                  </a:lnTo>
                  <a:lnTo>
                    <a:pt x="20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24" y="118"/>
                  </a:lnTo>
                  <a:lnTo>
                    <a:pt x="232" y="124"/>
                  </a:lnTo>
                  <a:lnTo>
                    <a:pt x="232" y="124"/>
                  </a:lnTo>
                  <a:lnTo>
                    <a:pt x="236" y="132"/>
                  </a:lnTo>
                  <a:lnTo>
                    <a:pt x="238" y="146"/>
                  </a:lnTo>
                  <a:lnTo>
                    <a:pt x="238" y="146"/>
                  </a:lnTo>
                  <a:close/>
                  <a:moveTo>
                    <a:pt x="346" y="0"/>
                  </a:moveTo>
                  <a:lnTo>
                    <a:pt x="346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1144150" y="1312226"/>
              <a:ext cx="8629" cy="8629"/>
            </a:xfrm>
            <a:custGeom>
              <a:avLst/>
              <a:gdLst>
                <a:gd name="T0" fmla="*/ 0 w 10"/>
                <a:gd name="T1" fmla="*/ 6 h 10"/>
                <a:gd name="T2" fmla="*/ 0 w 10"/>
                <a:gd name="T3" fmla="*/ 6 h 10"/>
                <a:gd name="T4" fmla="*/ 0 w 10"/>
                <a:gd name="T5" fmla="*/ 0 h 10"/>
                <a:gd name="T6" fmla="*/ 4 w 10"/>
                <a:gd name="T7" fmla="*/ 0 h 10"/>
                <a:gd name="T8" fmla="*/ 4 w 10"/>
                <a:gd name="T9" fmla="*/ 0 h 10"/>
                <a:gd name="T10" fmla="*/ 8 w 10"/>
                <a:gd name="T11" fmla="*/ 0 h 10"/>
                <a:gd name="T12" fmla="*/ 10 w 10"/>
                <a:gd name="T13" fmla="*/ 6 h 10"/>
                <a:gd name="T14" fmla="*/ 10 w 10"/>
                <a:gd name="T15" fmla="*/ 6 h 10"/>
                <a:gd name="T16" fmla="*/ 8 w 10"/>
                <a:gd name="T17" fmla="*/ 10 h 10"/>
                <a:gd name="T18" fmla="*/ 4 w 10"/>
                <a:gd name="T19" fmla="*/ 10 h 10"/>
                <a:gd name="T20" fmla="*/ 4 w 10"/>
                <a:gd name="T21" fmla="*/ 10 h 10"/>
                <a:gd name="T22" fmla="*/ 0 w 10"/>
                <a:gd name="T23" fmla="*/ 10 h 10"/>
                <a:gd name="T24" fmla="*/ 0 w 10"/>
                <a:gd name="T25" fmla="*/ 6 h 10"/>
                <a:gd name="T26" fmla="*/ 0 w 10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73" name="Freeform 33"/>
            <p:cNvSpPr>
              <a:spLocks noEditPoints="1"/>
            </p:cNvSpPr>
            <p:nvPr/>
          </p:nvSpPr>
          <p:spPr bwMode="auto">
            <a:xfrm>
              <a:off x="1126891" y="1248370"/>
              <a:ext cx="43146" cy="86292"/>
            </a:xfrm>
            <a:custGeom>
              <a:avLst/>
              <a:gdLst>
                <a:gd name="T0" fmla="*/ 50 w 50"/>
                <a:gd name="T1" fmla="*/ 76 h 100"/>
                <a:gd name="T2" fmla="*/ 50 w 50"/>
                <a:gd name="T3" fmla="*/ 76 h 100"/>
                <a:gd name="T4" fmla="*/ 48 w 50"/>
                <a:gd name="T5" fmla="*/ 86 h 100"/>
                <a:gd name="T6" fmla="*/ 42 w 50"/>
                <a:gd name="T7" fmla="*/ 94 h 100"/>
                <a:gd name="T8" fmla="*/ 34 w 50"/>
                <a:gd name="T9" fmla="*/ 98 h 100"/>
                <a:gd name="T10" fmla="*/ 24 w 50"/>
                <a:gd name="T11" fmla="*/ 100 h 100"/>
                <a:gd name="T12" fmla="*/ 24 w 50"/>
                <a:gd name="T13" fmla="*/ 100 h 100"/>
                <a:gd name="T14" fmla="*/ 16 w 50"/>
                <a:gd name="T15" fmla="*/ 98 h 100"/>
                <a:gd name="T16" fmla="*/ 8 w 50"/>
                <a:gd name="T17" fmla="*/ 94 h 100"/>
                <a:gd name="T18" fmla="*/ 8 w 50"/>
                <a:gd name="T19" fmla="*/ 94 h 100"/>
                <a:gd name="T20" fmla="*/ 2 w 50"/>
                <a:gd name="T21" fmla="*/ 86 h 100"/>
                <a:gd name="T22" fmla="*/ 0 w 50"/>
                <a:gd name="T23" fmla="*/ 76 h 100"/>
                <a:gd name="T24" fmla="*/ 0 w 50"/>
                <a:gd name="T25" fmla="*/ 26 h 100"/>
                <a:gd name="T26" fmla="*/ 0 w 50"/>
                <a:gd name="T27" fmla="*/ 26 h 100"/>
                <a:gd name="T28" fmla="*/ 2 w 50"/>
                <a:gd name="T29" fmla="*/ 16 h 100"/>
                <a:gd name="T30" fmla="*/ 8 w 50"/>
                <a:gd name="T31" fmla="*/ 8 h 100"/>
                <a:gd name="T32" fmla="*/ 16 w 50"/>
                <a:gd name="T33" fmla="*/ 2 h 100"/>
                <a:gd name="T34" fmla="*/ 24 w 50"/>
                <a:gd name="T35" fmla="*/ 0 h 100"/>
                <a:gd name="T36" fmla="*/ 24 w 50"/>
                <a:gd name="T37" fmla="*/ 0 h 100"/>
                <a:gd name="T38" fmla="*/ 34 w 50"/>
                <a:gd name="T39" fmla="*/ 2 h 100"/>
                <a:gd name="T40" fmla="*/ 42 w 50"/>
                <a:gd name="T41" fmla="*/ 8 h 100"/>
                <a:gd name="T42" fmla="*/ 42 w 50"/>
                <a:gd name="T43" fmla="*/ 8 h 100"/>
                <a:gd name="T44" fmla="*/ 48 w 50"/>
                <a:gd name="T45" fmla="*/ 16 h 100"/>
                <a:gd name="T46" fmla="*/ 50 w 50"/>
                <a:gd name="T47" fmla="*/ 26 h 100"/>
                <a:gd name="T48" fmla="*/ 50 w 50"/>
                <a:gd name="T49" fmla="*/ 76 h 100"/>
                <a:gd name="T50" fmla="*/ 36 w 50"/>
                <a:gd name="T51" fmla="*/ 80 h 100"/>
                <a:gd name="T52" fmla="*/ 36 w 50"/>
                <a:gd name="T53" fmla="*/ 80 h 100"/>
                <a:gd name="T54" fmla="*/ 36 w 50"/>
                <a:gd name="T55" fmla="*/ 74 h 100"/>
                <a:gd name="T56" fmla="*/ 34 w 50"/>
                <a:gd name="T57" fmla="*/ 70 h 100"/>
                <a:gd name="T58" fmla="*/ 30 w 50"/>
                <a:gd name="T59" fmla="*/ 68 h 100"/>
                <a:gd name="T60" fmla="*/ 24 w 50"/>
                <a:gd name="T61" fmla="*/ 68 h 100"/>
                <a:gd name="T62" fmla="*/ 24 w 50"/>
                <a:gd name="T63" fmla="*/ 68 h 100"/>
                <a:gd name="T64" fmla="*/ 20 w 50"/>
                <a:gd name="T65" fmla="*/ 68 h 100"/>
                <a:gd name="T66" fmla="*/ 16 w 50"/>
                <a:gd name="T67" fmla="*/ 70 h 100"/>
                <a:gd name="T68" fmla="*/ 14 w 50"/>
                <a:gd name="T69" fmla="*/ 74 h 100"/>
                <a:gd name="T70" fmla="*/ 12 w 50"/>
                <a:gd name="T71" fmla="*/ 80 h 100"/>
                <a:gd name="T72" fmla="*/ 12 w 50"/>
                <a:gd name="T73" fmla="*/ 80 h 100"/>
                <a:gd name="T74" fmla="*/ 14 w 50"/>
                <a:gd name="T75" fmla="*/ 84 h 100"/>
                <a:gd name="T76" fmla="*/ 16 w 50"/>
                <a:gd name="T77" fmla="*/ 88 h 100"/>
                <a:gd name="T78" fmla="*/ 20 w 50"/>
                <a:gd name="T79" fmla="*/ 90 h 100"/>
                <a:gd name="T80" fmla="*/ 24 w 50"/>
                <a:gd name="T81" fmla="*/ 90 h 100"/>
                <a:gd name="T82" fmla="*/ 24 w 50"/>
                <a:gd name="T83" fmla="*/ 90 h 100"/>
                <a:gd name="T84" fmla="*/ 30 w 50"/>
                <a:gd name="T85" fmla="*/ 90 h 100"/>
                <a:gd name="T86" fmla="*/ 34 w 50"/>
                <a:gd name="T87" fmla="*/ 88 h 100"/>
                <a:gd name="T88" fmla="*/ 36 w 50"/>
                <a:gd name="T89" fmla="*/ 84 h 100"/>
                <a:gd name="T90" fmla="*/ 36 w 50"/>
                <a:gd name="T91" fmla="*/ 80 h 100"/>
                <a:gd name="T92" fmla="*/ 36 w 50"/>
                <a:gd name="T93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00">
                  <a:moveTo>
                    <a:pt x="50" y="76"/>
                  </a:moveTo>
                  <a:lnTo>
                    <a:pt x="50" y="76"/>
                  </a:lnTo>
                  <a:lnTo>
                    <a:pt x="48" y="86"/>
                  </a:lnTo>
                  <a:lnTo>
                    <a:pt x="42" y="94"/>
                  </a:lnTo>
                  <a:lnTo>
                    <a:pt x="34" y="98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16" y="98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2" y="86"/>
                  </a:lnTo>
                  <a:lnTo>
                    <a:pt x="0" y="7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8" y="16"/>
                  </a:lnTo>
                  <a:lnTo>
                    <a:pt x="50" y="26"/>
                  </a:lnTo>
                  <a:lnTo>
                    <a:pt x="50" y="76"/>
                  </a:lnTo>
                  <a:close/>
                  <a:moveTo>
                    <a:pt x="36" y="80"/>
                  </a:moveTo>
                  <a:lnTo>
                    <a:pt x="36" y="80"/>
                  </a:lnTo>
                  <a:lnTo>
                    <a:pt x="36" y="74"/>
                  </a:lnTo>
                  <a:lnTo>
                    <a:pt x="34" y="70"/>
                  </a:lnTo>
                  <a:lnTo>
                    <a:pt x="30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0" y="68"/>
                  </a:lnTo>
                  <a:lnTo>
                    <a:pt x="16" y="70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84"/>
                  </a:lnTo>
                  <a:lnTo>
                    <a:pt x="16" y="88"/>
                  </a:lnTo>
                  <a:lnTo>
                    <a:pt x="20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36" y="84"/>
                  </a:lnTo>
                  <a:lnTo>
                    <a:pt x="36" y="80"/>
                  </a:lnTo>
                  <a:lnTo>
                    <a:pt x="3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6003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453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0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>
            <a:stCxn id="7" idx="2"/>
            <a:endCxn id="18" idx="0"/>
          </p:cNvCxnSpPr>
          <p:nvPr/>
        </p:nvCxnSpPr>
        <p:spPr>
          <a:xfrm>
            <a:off x="8948553" y="2815327"/>
            <a:ext cx="0" cy="750966"/>
          </a:xfrm>
          <a:prstGeom prst="line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2"/>
            <a:endCxn id="16" idx="0"/>
          </p:cNvCxnSpPr>
          <p:nvPr/>
        </p:nvCxnSpPr>
        <p:spPr>
          <a:xfrm>
            <a:off x="6332766" y="2815327"/>
            <a:ext cx="0" cy="750966"/>
          </a:xfrm>
          <a:prstGeom prst="line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2"/>
            <a:endCxn id="12" idx="0"/>
          </p:cNvCxnSpPr>
          <p:nvPr/>
        </p:nvCxnSpPr>
        <p:spPr>
          <a:xfrm>
            <a:off x="3731970" y="2815328"/>
            <a:ext cx="0" cy="750965"/>
          </a:xfrm>
          <a:prstGeom prst="line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43"/>
          <p:cNvSpPr>
            <a:spLocks noGrp="1"/>
          </p:cNvSpPr>
          <p:nvPr>
            <p:ph type="title"/>
          </p:nvPr>
        </p:nvSpPr>
        <p:spPr>
          <a:xfrm>
            <a:off x="432761" y="270400"/>
            <a:ext cx="9778554" cy="338554"/>
          </a:xfrm>
        </p:spPr>
        <p:txBody>
          <a:bodyPr/>
          <a:lstStyle/>
          <a:p>
            <a:r>
              <a:rPr lang="es-ES_tradnl" sz="2200" dirty="0" smtClean="0"/>
              <a:t>Equipo de trabajo Monitor </a:t>
            </a:r>
            <a:r>
              <a:rPr lang="es-ES_tradnl" sz="2200" dirty="0" err="1" smtClean="0"/>
              <a:t>Deloitte</a:t>
            </a:r>
            <a:endParaRPr lang="es-ES_tradnl" sz="2200" dirty="0"/>
          </a:p>
        </p:txBody>
      </p:sp>
      <p:sp>
        <p:nvSpPr>
          <p:cNvPr id="6" name="Rectangle 5"/>
          <p:cNvSpPr/>
          <p:nvPr/>
        </p:nvSpPr>
        <p:spPr>
          <a:xfrm>
            <a:off x="2577149" y="1987328"/>
            <a:ext cx="2309642" cy="828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Plan estratégico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3732" y="1987327"/>
            <a:ext cx="2309642" cy="8280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Impulsar la digitalización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7945" y="1987327"/>
            <a:ext cx="2309642" cy="828000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Evolucionar la estrategia de patrocinios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7149" y="2994167"/>
            <a:ext cx="2309642" cy="45356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Miguel Sánchez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04538" y="2994167"/>
            <a:ext cx="1678899" cy="453569"/>
          </a:xfrm>
          <a:prstGeom prst="homePlate">
            <a:avLst>
              <a:gd name="adj" fmla="val 30170"/>
            </a:avLst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72000" bIns="0" rtlCol="0" anchor="ctr"/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Responsable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04538" y="3566293"/>
            <a:ext cx="1678899" cy="1005706"/>
          </a:xfrm>
          <a:prstGeom prst="homePlate">
            <a:avLst>
              <a:gd name="adj" fmla="val 17537"/>
            </a:avLst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72000" bIns="0" rtlCol="0" anchor="ctr"/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Equipo de trabajo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149" y="3566293"/>
            <a:ext cx="2309642" cy="100570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>
              <a:spcBef>
                <a:spcPts val="3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Javier </a:t>
            </a:r>
            <a:r>
              <a:rPr lang="es-ES" sz="1200" dirty="0" err="1" smtClean="0">
                <a:solidFill>
                  <a:schemeClr val="tx1"/>
                </a:solidFill>
              </a:rPr>
              <a:t>Laquidain</a:t>
            </a:r>
            <a:endParaRPr lang="es-ES" sz="1200" dirty="0" smtClean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s-ES" sz="1200" dirty="0" err="1" smtClean="0">
                <a:solidFill>
                  <a:schemeClr val="tx1"/>
                </a:solidFill>
              </a:rPr>
              <a:t>Ohiane</a:t>
            </a:r>
            <a:r>
              <a:rPr lang="es-ES" sz="1200" dirty="0" smtClean="0">
                <a:solidFill>
                  <a:schemeClr val="tx1"/>
                </a:solidFill>
              </a:rPr>
              <a:t> Fernandez de Retana</a:t>
            </a:r>
          </a:p>
          <a:p>
            <a:pPr algn="ctr">
              <a:spcBef>
                <a:spcPts val="3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Jaime </a:t>
            </a:r>
            <a:r>
              <a:rPr lang="es-ES" sz="1200" dirty="0" err="1" smtClean="0">
                <a:solidFill>
                  <a:schemeClr val="tx1"/>
                </a:solidFill>
              </a:rPr>
              <a:t>Gomeza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04538" y="4794767"/>
            <a:ext cx="1748956" cy="1611825"/>
          </a:xfrm>
          <a:prstGeom prst="homePlate">
            <a:avLst>
              <a:gd name="adj" fmla="val 16520"/>
            </a:avLst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72000" bIns="0" rtlCol="0" anchor="ctr"/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Apoyo </a:t>
            </a:r>
            <a:r>
              <a:rPr lang="es-ES" sz="1200" b="1" dirty="0" err="1" smtClean="0">
                <a:solidFill>
                  <a:schemeClr val="bg1"/>
                </a:solidFill>
              </a:rPr>
              <a:t>cross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7945" y="2994167"/>
            <a:ext cx="2309642" cy="45356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Virginia Sanz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7945" y="3566293"/>
            <a:ext cx="2309642" cy="1005705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>
              <a:spcBef>
                <a:spcPts val="3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Alfredo de Zavala</a:t>
            </a:r>
          </a:p>
          <a:p>
            <a:pPr algn="ctr">
              <a:spcBef>
                <a:spcPts val="300"/>
              </a:spcBef>
            </a:pPr>
            <a:r>
              <a:rPr lang="es-ES" sz="1200" dirty="0">
                <a:solidFill>
                  <a:schemeClr val="tx1"/>
                </a:solidFill>
              </a:rPr>
              <a:t>Ines </a:t>
            </a:r>
            <a:r>
              <a:rPr lang="es-ES" sz="1200" dirty="0" smtClean="0">
                <a:solidFill>
                  <a:schemeClr val="tx1"/>
                </a:solidFill>
              </a:rPr>
              <a:t>Eguiagaray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93732" y="2994167"/>
            <a:ext cx="2309642" cy="45356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Iñigo Ullibarri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93732" y="3566293"/>
            <a:ext cx="2309642" cy="1005705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>
              <a:spcBef>
                <a:spcPts val="30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Diego Cooke</a:t>
            </a:r>
          </a:p>
          <a:p>
            <a:pPr algn="ctr">
              <a:spcBef>
                <a:spcPts val="300"/>
              </a:spcBef>
            </a:pPr>
            <a:r>
              <a:rPr lang="es-ES" sz="1200" dirty="0">
                <a:solidFill>
                  <a:schemeClr val="tx1"/>
                </a:solidFill>
              </a:rPr>
              <a:t>Paula </a:t>
            </a:r>
            <a:r>
              <a:rPr lang="es-ES" sz="1200" dirty="0" smtClean="0">
                <a:solidFill>
                  <a:schemeClr val="tx1"/>
                </a:solidFill>
              </a:rPr>
              <a:t>Domenech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9652" y="4794768"/>
            <a:ext cx="7526225" cy="3468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72000" bIns="0"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Ignacio Ríos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69652" y="5216424"/>
            <a:ext cx="7526225" cy="3468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72000" bIns="0"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Jorge Domínguez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69652" y="5638080"/>
            <a:ext cx="7526225" cy="3468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72000" bIns="0"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David Pérez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69652" y="6059736"/>
            <a:ext cx="7526225" cy="3468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72000" bIns="0"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Juan García Fernández</a:t>
            </a:r>
          </a:p>
        </p:txBody>
      </p:sp>
      <p:sp>
        <p:nvSpPr>
          <p:cNvPr id="38" name="Text Placeholder 1"/>
          <p:cNvSpPr txBox="1">
            <a:spLocks/>
          </p:cNvSpPr>
          <p:nvPr/>
        </p:nvSpPr>
        <p:spPr>
          <a:xfrm>
            <a:off x="432761" y="863325"/>
            <a:ext cx="1009033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99212" rtl="0" eaLnBrk="1" latinLnBrk="0" hangingPunct="1">
              <a:spcBef>
                <a:spcPts val="1311"/>
              </a:spcBef>
              <a:buFont typeface="Arial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9812" indent="-29837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1250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7832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7437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7043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648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 smtClean="0"/>
              <a:t>Cada línea de trabajo tendrá un responsable y un equipo de trabajo asignado, que contará con el apoyo y supervisión de un equipo </a:t>
            </a:r>
            <a:r>
              <a:rPr lang="es-ES_tradnl" sz="2000" dirty="0" err="1" smtClean="0"/>
              <a:t>cross</a:t>
            </a:r>
            <a:r>
              <a:rPr lang="es-ES_tradnl" sz="2000" dirty="0" smtClean="0"/>
              <a:t> de mayor </a:t>
            </a:r>
            <a:r>
              <a:rPr lang="es-ES_tradnl" sz="2000" dirty="0" err="1" smtClean="0"/>
              <a:t>seniority</a:t>
            </a:r>
            <a:endParaRPr lang="es-ES_tradnl" sz="2000" dirty="0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gray">
          <a:xfrm rot="900000" flipH="1">
            <a:off x="9185728" y="1718138"/>
            <a:ext cx="1194907" cy="250808"/>
          </a:xfrm>
          <a:prstGeom prst="rect">
            <a:avLst/>
          </a:prstGeom>
          <a:solidFill>
            <a:schemeClr val="bg1"/>
          </a:solidFill>
          <a:ln w="19050">
            <a:solidFill>
              <a:srgbClr val="72C7E7"/>
            </a:solidFill>
            <a:miter lim="800000"/>
            <a:headEnd/>
            <a:tailEnd/>
          </a:ln>
        </p:spPr>
        <p:txBody>
          <a:bodyPr wrap="none" lIns="144000" tIns="41895" rIns="144000" bIns="41895" anchor="ctr" anchorCtr="0">
            <a:spAutoFit/>
          </a:bodyPr>
          <a:lstStyle>
            <a:defPPr>
              <a:defRPr lang="en-US"/>
            </a:defPPr>
            <a:lvl1pPr algn="ctr" defTabSz="839788">
              <a:lnSpc>
                <a:spcPct val="90000"/>
              </a:lnSpc>
              <a:defRPr b="1" u="none">
                <a:solidFill>
                  <a:schemeClr val="accent3"/>
                </a:solidFill>
                <a:latin typeface="Arial" pitchFamily="34" charset="0"/>
              </a:defRPr>
            </a:lvl1pPr>
          </a:lstStyle>
          <a:p>
            <a:r>
              <a:rPr lang="es-ES_tradnl" sz="1200" dirty="0" smtClean="0">
                <a:solidFill>
                  <a:srgbClr val="72C7E7"/>
                </a:solidFill>
              </a:rPr>
              <a:t>BORRADOR</a:t>
            </a:r>
            <a:endParaRPr lang="es-ES_tradnl" sz="1200" dirty="0">
              <a:solidFill>
                <a:srgbClr val="72C7E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912" y="6860721"/>
            <a:ext cx="9863989" cy="123111"/>
          </a:xfrm>
          <a:prstGeom prst="rect">
            <a:avLst/>
          </a:prstGeom>
          <a:noFill/>
        </p:spPr>
        <p:txBody>
          <a:bodyPr vert="horz" wrap="square" lIns="0" tIns="0" bIns="0" rtlCol="0" anchor="b">
            <a:spAutoFit/>
          </a:bodyPr>
          <a:lstStyle/>
          <a:p>
            <a:r>
              <a:rPr lang="es-ES_tradnl" sz="800" dirty="0" smtClean="0">
                <a:solidFill>
                  <a:srgbClr val="313131"/>
                </a:solidFill>
              </a:rPr>
              <a:t>Fuente: Fundación de Baloncesto Colegial, análisis Monitor </a:t>
            </a:r>
            <a:r>
              <a:rPr lang="es-ES_tradnl" sz="800" dirty="0" err="1" smtClean="0">
                <a:solidFill>
                  <a:srgbClr val="313131"/>
                </a:solidFill>
              </a:rPr>
              <a:t>Deloitte</a:t>
            </a:r>
            <a:endParaRPr lang="es-ES_tradnl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66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</a:p>
        </p:txBody>
      </p:sp>
      <p:sp>
        <p:nvSpPr>
          <p:cNvPr id="6" name="Content Placeholder 15"/>
          <p:cNvSpPr txBox="1">
            <a:spLocks/>
          </p:cNvSpPr>
          <p:nvPr/>
        </p:nvSpPr>
        <p:spPr>
          <a:xfrm>
            <a:off x="370113" y="1718796"/>
            <a:ext cx="8388000" cy="4345991"/>
          </a:xfrm>
          <a:prstGeom prst="rect">
            <a:avLst/>
          </a:prstGeom>
        </p:spPr>
        <p:txBody>
          <a:bodyPr/>
          <a:lstStyle>
            <a:lvl1pPr marL="0" indent="0" algn="l" defTabSz="999212" rtl="0" eaLnBrk="1" latinLnBrk="0" hangingPunct="1">
              <a:spcBef>
                <a:spcPts val="1311"/>
              </a:spcBef>
              <a:buFont typeface="Arial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9812" indent="-29837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1250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7832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7437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7043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648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Principales líneas de trabajo identificadas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dirty="0"/>
              <a:t>Enfoque metodológico y equipo de trabajo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_tradnl" b="1" dirty="0" smtClean="0"/>
              <a:t>Calendario de trabajo</a:t>
            </a:r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4" r="11813"/>
          <a:stretch/>
        </p:blipFill>
        <p:spPr>
          <a:xfrm>
            <a:off x="8200916" y="0"/>
            <a:ext cx="2473377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50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43"/>
          <p:cNvSpPr>
            <a:spLocks noGrp="1"/>
          </p:cNvSpPr>
          <p:nvPr>
            <p:ph type="title"/>
          </p:nvPr>
        </p:nvSpPr>
        <p:spPr>
          <a:xfrm>
            <a:off x="432761" y="270400"/>
            <a:ext cx="9778554" cy="338554"/>
          </a:xfrm>
        </p:spPr>
        <p:txBody>
          <a:bodyPr/>
          <a:lstStyle/>
          <a:p>
            <a:r>
              <a:rPr lang="es-ES_tradnl" sz="2200" dirty="0"/>
              <a:t>Calendario de trabajo</a:t>
            </a:r>
          </a:p>
        </p:txBody>
      </p:sp>
      <p:sp>
        <p:nvSpPr>
          <p:cNvPr id="38" name="Text Placeholder 1"/>
          <p:cNvSpPr txBox="1">
            <a:spLocks/>
          </p:cNvSpPr>
          <p:nvPr/>
        </p:nvSpPr>
        <p:spPr>
          <a:xfrm>
            <a:off x="432761" y="863325"/>
            <a:ext cx="1009033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99212" rtl="0" eaLnBrk="1" latinLnBrk="0" hangingPunct="1">
              <a:spcBef>
                <a:spcPts val="1311"/>
              </a:spcBef>
              <a:buFont typeface="Arial" pitchFamily="34" charset="0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91436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•"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9812" indent="-29837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1250" indent="-291436" algn="l" defTabSz="999212" rtl="0" eaLnBrk="1" latinLnBrk="0" hangingPunct="1">
              <a:spcBef>
                <a:spcPts val="1311"/>
              </a:spcBef>
              <a:buFont typeface="Arial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7832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7437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7043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648" indent="-249803" algn="l" defTabSz="999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 smtClean="0"/>
              <a:t>Se prevé el lanzamiento y finalización de las tres primeras líneas de trabajo antes del verano, focalizando inicialmente los esfuerzos en las mismas</a:t>
            </a:r>
            <a:endParaRPr lang="es-ES_tradnl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13912" y="6860721"/>
            <a:ext cx="9863989" cy="123111"/>
          </a:xfrm>
          <a:prstGeom prst="rect">
            <a:avLst/>
          </a:prstGeom>
          <a:noFill/>
        </p:spPr>
        <p:txBody>
          <a:bodyPr vert="horz" wrap="square" lIns="0" tIns="0" bIns="0" rtlCol="0" anchor="b">
            <a:spAutoFit/>
          </a:bodyPr>
          <a:lstStyle/>
          <a:p>
            <a:r>
              <a:rPr lang="es-ES_tradnl" sz="800" dirty="0" smtClean="0">
                <a:solidFill>
                  <a:srgbClr val="313131"/>
                </a:solidFill>
              </a:rPr>
              <a:t>Fuente: Fundación de Baloncesto Colegial, análisis Monitor </a:t>
            </a:r>
            <a:r>
              <a:rPr lang="es-ES_tradnl" sz="800" dirty="0" err="1" smtClean="0">
                <a:solidFill>
                  <a:srgbClr val="313131"/>
                </a:solidFill>
              </a:rPr>
              <a:t>Deloitte</a:t>
            </a:r>
            <a:endParaRPr lang="es-ES_tradnl" sz="800" dirty="0">
              <a:solidFill>
                <a:srgbClr val="FF0000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18377" y="1957465"/>
            <a:ext cx="9255058" cy="4457704"/>
            <a:chOff x="820276" y="1989549"/>
            <a:chExt cx="9255058" cy="4457704"/>
          </a:xfrm>
        </p:grpSpPr>
        <p:sp>
          <p:nvSpPr>
            <p:cNvPr id="29" name="Right Arrow 28"/>
            <p:cNvSpPr/>
            <p:nvPr/>
          </p:nvSpPr>
          <p:spPr>
            <a:xfrm>
              <a:off x="2410974" y="1989549"/>
              <a:ext cx="7664360" cy="653761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_tradnl" dirty="0"/>
            </a:p>
          </p:txBody>
        </p:sp>
        <p:sp>
          <p:nvSpPr>
            <p:cNvPr id="31" name="41 CuadroTexto"/>
            <p:cNvSpPr txBox="1"/>
            <p:nvPr/>
          </p:nvSpPr>
          <p:spPr>
            <a:xfrm>
              <a:off x="2582990" y="2051984"/>
              <a:ext cx="1016191" cy="5277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wrap="square" lIns="0" rIns="0" rtlCol="0" anchor="ctr">
              <a:noAutofit/>
            </a:bodyPr>
            <a:lstStyle/>
            <a:p>
              <a:pPr algn="ctr" defTabSz="914400">
                <a:defRPr/>
              </a:pPr>
              <a:r>
                <a:rPr lang="es-ES_tradnl" sz="1200" b="1" kern="0" dirty="0" smtClean="0">
                  <a:solidFill>
                    <a:srgbClr val="000000"/>
                  </a:solidFill>
                  <a:ea typeface="Tahoma" pitchFamily="34" charset="0"/>
                  <a:cs typeface="Arial" panose="020B0604020202020204" pitchFamily="34" charset="0"/>
                </a:rPr>
                <a:t>Marzo</a:t>
              </a:r>
            </a:p>
          </p:txBody>
        </p:sp>
        <p:sp>
          <p:nvSpPr>
            <p:cNvPr id="33" name="41 CuadroTexto"/>
            <p:cNvSpPr txBox="1"/>
            <p:nvPr/>
          </p:nvSpPr>
          <p:spPr>
            <a:xfrm>
              <a:off x="3773056" y="2051984"/>
              <a:ext cx="1016191" cy="5277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wrap="square" lIns="0" rIns="0" rtlCol="0" anchor="ctr">
              <a:noAutofit/>
            </a:bodyPr>
            <a:lstStyle/>
            <a:p>
              <a:pPr algn="ctr" defTabSz="914400">
                <a:defRPr/>
              </a:pPr>
              <a:r>
                <a:rPr lang="es-ES_tradnl" sz="1200" b="1" kern="0" dirty="0" smtClean="0">
                  <a:solidFill>
                    <a:srgbClr val="000000"/>
                  </a:solidFill>
                  <a:ea typeface="Tahoma" pitchFamily="34" charset="0"/>
                  <a:cs typeface="Arial" panose="020B0604020202020204" pitchFamily="34" charset="0"/>
                </a:rPr>
                <a:t>Abril</a:t>
              </a:r>
            </a:p>
          </p:txBody>
        </p:sp>
        <p:sp>
          <p:nvSpPr>
            <p:cNvPr id="34" name="41 CuadroTexto"/>
            <p:cNvSpPr txBox="1"/>
            <p:nvPr/>
          </p:nvSpPr>
          <p:spPr>
            <a:xfrm>
              <a:off x="4963122" y="2051984"/>
              <a:ext cx="1016191" cy="5277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wrap="square" lIns="0" rIns="0" rtlCol="0" anchor="ctr">
              <a:noAutofit/>
            </a:bodyPr>
            <a:lstStyle/>
            <a:p>
              <a:pPr algn="ctr" defTabSz="914400">
                <a:defRPr/>
              </a:pPr>
              <a:r>
                <a:rPr lang="es-ES_tradnl" sz="1200" b="1" kern="0" dirty="0" smtClean="0">
                  <a:solidFill>
                    <a:srgbClr val="000000"/>
                  </a:solidFill>
                  <a:ea typeface="Tahoma" pitchFamily="34" charset="0"/>
                  <a:cs typeface="Arial" panose="020B0604020202020204" pitchFamily="34" charset="0"/>
                </a:rPr>
                <a:t>Mayo</a:t>
              </a:r>
            </a:p>
          </p:txBody>
        </p:sp>
        <p:sp>
          <p:nvSpPr>
            <p:cNvPr id="35" name="41 CuadroTexto"/>
            <p:cNvSpPr txBox="1"/>
            <p:nvPr/>
          </p:nvSpPr>
          <p:spPr>
            <a:xfrm>
              <a:off x="6153189" y="2051984"/>
              <a:ext cx="1016191" cy="5277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wrap="square" lIns="0" rIns="0" rtlCol="0" anchor="ctr">
              <a:noAutofit/>
            </a:bodyPr>
            <a:lstStyle/>
            <a:p>
              <a:pPr algn="ctr" defTabSz="914400">
                <a:defRPr/>
              </a:pPr>
              <a:r>
                <a:rPr lang="es-ES_tradnl" sz="1200" b="1" kern="0" dirty="0" smtClean="0">
                  <a:solidFill>
                    <a:srgbClr val="000000"/>
                  </a:solidFill>
                  <a:ea typeface="Tahoma" pitchFamily="34" charset="0"/>
                  <a:cs typeface="Arial" panose="020B0604020202020204" pitchFamily="34" charset="0"/>
                </a:rPr>
                <a:t>Junio</a:t>
              </a:r>
            </a:p>
          </p:txBody>
        </p:sp>
        <p:sp>
          <p:nvSpPr>
            <p:cNvPr id="36" name="41 CuadroTexto"/>
            <p:cNvSpPr txBox="1"/>
            <p:nvPr/>
          </p:nvSpPr>
          <p:spPr>
            <a:xfrm>
              <a:off x="7343255" y="2051984"/>
              <a:ext cx="1016191" cy="5277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wrap="square" lIns="0" rIns="0" rtlCol="0" anchor="ctr">
              <a:noAutofit/>
            </a:bodyPr>
            <a:lstStyle/>
            <a:p>
              <a:pPr algn="ctr" defTabSz="914400">
                <a:defRPr/>
              </a:pPr>
              <a:r>
                <a:rPr lang="es-ES_tradnl" sz="1200" b="1" kern="0" dirty="0" smtClean="0">
                  <a:solidFill>
                    <a:srgbClr val="000000"/>
                  </a:solidFill>
                  <a:ea typeface="Tahoma" pitchFamily="34" charset="0"/>
                  <a:cs typeface="Arial" panose="020B0604020202020204" pitchFamily="34" charset="0"/>
                </a:rPr>
                <a:t>Julio</a:t>
              </a:r>
            </a:p>
          </p:txBody>
        </p:sp>
        <p:sp>
          <p:nvSpPr>
            <p:cNvPr id="37" name="41 CuadroTexto"/>
            <p:cNvSpPr txBox="1"/>
            <p:nvPr/>
          </p:nvSpPr>
          <p:spPr>
            <a:xfrm>
              <a:off x="8533319" y="2051984"/>
              <a:ext cx="1016191" cy="5277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wrap="square" lIns="0" rIns="0" rtlCol="0" anchor="ctr">
              <a:noAutofit/>
            </a:bodyPr>
            <a:lstStyle/>
            <a:p>
              <a:pPr algn="ctr" defTabSz="914400">
                <a:defRPr/>
              </a:pPr>
              <a:r>
                <a:rPr lang="es-ES_tradnl" sz="1200" b="1" kern="0" dirty="0" smtClean="0">
                  <a:solidFill>
                    <a:srgbClr val="000000"/>
                  </a:solidFill>
                  <a:ea typeface="Tahoma" pitchFamily="34" charset="0"/>
                  <a:cs typeface="Arial" panose="020B0604020202020204" pitchFamily="34" charset="0"/>
                </a:rPr>
                <a:t>Septiembre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36352" y="2666029"/>
              <a:ext cx="1485818" cy="5655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" sz="1100" b="1" dirty="0" smtClean="0">
                  <a:solidFill>
                    <a:schemeClr val="tx1"/>
                  </a:solidFill>
                </a:rPr>
                <a:t>Realizar un plan</a:t>
              </a:r>
              <a:br>
                <a:rPr lang="es-ES" sz="1100" b="1" dirty="0" smtClean="0">
                  <a:solidFill>
                    <a:schemeClr val="tx1"/>
                  </a:solidFill>
                </a:rPr>
              </a:br>
              <a:r>
                <a:rPr lang="es-ES" sz="1100" b="1" dirty="0" smtClean="0">
                  <a:solidFill>
                    <a:schemeClr val="tx1"/>
                  </a:solidFill>
                </a:rPr>
                <a:t>estratégico sobre </a:t>
              </a:r>
              <a:br>
                <a:rPr lang="es-ES" sz="1100" b="1" dirty="0" smtClean="0">
                  <a:solidFill>
                    <a:schemeClr val="tx1"/>
                  </a:solidFill>
                </a:rPr>
              </a:br>
              <a:r>
                <a:rPr lang="es-ES" sz="1100" b="1" dirty="0" smtClean="0">
                  <a:solidFill>
                    <a:schemeClr val="tx1"/>
                  </a:solidFill>
                </a:rPr>
                <a:t>la Fundación</a:t>
              </a:r>
              <a:endParaRPr lang="es-E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31631" y="2834251"/>
              <a:ext cx="196364" cy="19636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6352" y="3968138"/>
              <a:ext cx="1485818" cy="5655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Impulsar la digitalización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1631" y="4152724"/>
              <a:ext cx="196364" cy="19636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36352" y="3317084"/>
              <a:ext cx="1485818" cy="5655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Evolucionar la estrategia de patrocinios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31631" y="3485305"/>
              <a:ext cx="196364" cy="19636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352" y="4619193"/>
              <a:ext cx="1485818" cy="5655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Reflexionar sobre el </a:t>
              </a:r>
              <a:r>
                <a:rPr lang="es-ES_tradnl" sz="1100" b="1" dirty="0" err="1">
                  <a:solidFill>
                    <a:schemeClr val="tx1"/>
                  </a:solidFill>
                </a:rPr>
                <a:t>dimensionamien</a:t>
              </a:r>
              <a:r>
                <a:rPr lang="es-ES_tradnl" sz="1100" b="1" dirty="0">
                  <a:solidFill>
                    <a:schemeClr val="tx1"/>
                  </a:solidFill>
                </a:rPr>
                <a:t>-</a:t>
              </a:r>
              <a:br>
                <a:rPr lang="es-ES_tradnl" sz="1100" b="1" dirty="0">
                  <a:solidFill>
                    <a:schemeClr val="tx1"/>
                  </a:solidFill>
                </a:rPr>
              </a:br>
              <a:r>
                <a:rPr lang="es-ES_tradnl" sz="1100" b="1" dirty="0">
                  <a:solidFill>
                    <a:schemeClr val="tx1"/>
                  </a:solidFill>
                </a:rPr>
                <a:t>to organizativo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20276" y="4803778"/>
              <a:ext cx="196364" cy="19636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36352" y="5242107"/>
              <a:ext cx="1485818" cy="5655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Implantar un plan de comunicación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36176" y="5454833"/>
              <a:ext cx="196364" cy="19636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6352" y="5881717"/>
              <a:ext cx="1485818" cy="5655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Realizar un plan </a:t>
              </a:r>
              <a:br>
                <a:rPr lang="es-ES_tradnl" sz="1100" b="1" dirty="0">
                  <a:solidFill>
                    <a:schemeClr val="tx1"/>
                  </a:solidFill>
                </a:rPr>
              </a:br>
              <a:r>
                <a:rPr lang="es-ES_tradnl" sz="1100" b="1" dirty="0">
                  <a:solidFill>
                    <a:schemeClr val="tx1"/>
                  </a:solidFill>
                </a:rPr>
                <a:t>de gestión de “</a:t>
              </a:r>
              <a:r>
                <a:rPr lang="es-ES_tradnl" sz="1100" b="1" dirty="0" err="1">
                  <a:solidFill>
                    <a:schemeClr val="tx1"/>
                  </a:solidFill>
                </a:rPr>
                <a:t>stakeholders</a:t>
              </a:r>
              <a:r>
                <a:rPr lang="es-ES_tradnl" sz="1100" b="1" dirty="0">
                  <a:solidFill>
                    <a:schemeClr val="tx1"/>
                  </a:solidFill>
                </a:rPr>
                <a:t>”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6176" y="6066303"/>
              <a:ext cx="196364" cy="19636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72000" bIns="0" rtlCol="0" anchor="ctr"/>
            <a:lstStyle/>
            <a:p>
              <a:pPr algn="ctr"/>
              <a:r>
                <a:rPr lang="es-ES_tradnl" sz="11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82990" y="2773220"/>
              <a:ext cx="3396324" cy="3511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Connector 68"/>
            <p:cNvCxnSpPr>
              <a:stCxn id="40" idx="3"/>
              <a:endCxn id="67" idx="1"/>
            </p:cNvCxnSpPr>
            <p:nvPr/>
          </p:nvCxnSpPr>
          <p:spPr>
            <a:xfrm flipV="1">
              <a:off x="2422171" y="2948796"/>
              <a:ext cx="160819" cy="1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3773056" y="3424275"/>
              <a:ext cx="3396324" cy="3511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963122" y="4075329"/>
              <a:ext cx="3396324" cy="3511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Connector 72"/>
            <p:cNvCxnSpPr>
              <a:stCxn id="44" idx="3"/>
              <a:endCxn id="71" idx="1"/>
            </p:cNvCxnSpPr>
            <p:nvPr/>
          </p:nvCxnSpPr>
          <p:spPr>
            <a:xfrm>
              <a:off x="2422170" y="3599852"/>
              <a:ext cx="1350886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2" idx="3"/>
              <a:endCxn id="72" idx="1"/>
            </p:cNvCxnSpPr>
            <p:nvPr/>
          </p:nvCxnSpPr>
          <p:spPr>
            <a:xfrm>
              <a:off x="2422170" y="4250906"/>
              <a:ext cx="2540952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>
              <a:off x="2987303" y="2835542"/>
              <a:ext cx="207565" cy="21957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4177369" y="2835542"/>
              <a:ext cx="207565" cy="21957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3" name="Isosceles Triangle 92"/>
            <p:cNvSpPr/>
            <p:nvPr/>
          </p:nvSpPr>
          <p:spPr>
            <a:xfrm>
              <a:off x="5373963" y="2835542"/>
              <a:ext cx="207565" cy="21957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4172817" y="3490063"/>
              <a:ext cx="207565" cy="21957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5" name="Isosceles Triangle 94"/>
            <p:cNvSpPr/>
            <p:nvPr/>
          </p:nvSpPr>
          <p:spPr>
            <a:xfrm>
              <a:off x="5362883" y="3490063"/>
              <a:ext cx="207565" cy="21957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6" name="Isosceles Triangle 95"/>
            <p:cNvSpPr/>
            <p:nvPr/>
          </p:nvSpPr>
          <p:spPr>
            <a:xfrm>
              <a:off x="6559477" y="3490063"/>
              <a:ext cx="207565" cy="21957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5382050" y="4141117"/>
              <a:ext cx="207565" cy="21957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8" name="Isosceles Triangle 97"/>
            <p:cNvSpPr/>
            <p:nvPr/>
          </p:nvSpPr>
          <p:spPr>
            <a:xfrm>
              <a:off x="6572116" y="4141117"/>
              <a:ext cx="207565" cy="21957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9" name="Isosceles Triangle 98"/>
            <p:cNvSpPr/>
            <p:nvPr/>
          </p:nvSpPr>
          <p:spPr>
            <a:xfrm>
              <a:off x="7768710" y="4141117"/>
              <a:ext cx="207565" cy="21957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2928248" y="4587107"/>
            <a:ext cx="6241152" cy="18280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algn="ctr"/>
            <a:r>
              <a:rPr lang="es-ES_tradnl" sz="1100" i="1" dirty="0" smtClean="0">
                <a:solidFill>
                  <a:schemeClr val="tx1"/>
                </a:solidFill>
              </a:rPr>
              <a:t>Pendiente</a:t>
            </a:r>
            <a:endParaRPr lang="es-ES_tradnl" sz="1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02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#10;&lt;root reqver=&quot;21047&quot;&gt;&lt;version val=&quot;2326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5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3dHCqPRU2QexP8edSC3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4q631ZK0muHByOfA8T3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9B.MAaxUC_pFrCwniHT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rrHkfIR0OarO6sj7vFi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4q631ZK0muHByOfA8T3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9B.MAaxUC_pFrCwniHT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rrHkfIR0OarO6sj7vFi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c.Ag5i4UWqSBCRWsYb_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ggYyX7nU.GS4zKb64e0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3YsbNyIEmUYy.YY9_MK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IeSJ5G3UCNgoUAAStEm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3dHCqPRU2QexP8edSC3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3YsbNyIEmUYy.YY9_MK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AYXcuYkqTHn4qxh.HI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xLYO5sZkSqxbGomTkdT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mNrDJcv0i_PAQcDlxxr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GD3f_rBkS.VUM4duUb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PQ0gYe5k.GLRxAgwS67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q8TeMjf0idznhxKBey9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aWKW.7_E2cyaAG7pKN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AYXcuYkqTHn4qxh.HI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Q.XIIDckS3eEs2Uga33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NdgmArKU2GPVm8EWXUg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v9HV8hEusehJqJijlr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aOeWvt6ESwvEdVT5SKm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UwhG5ZkkqLXIhb7AJda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Q9Zt7eaEy9ONaLbA_62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TcUGGG_EGe_sVfVCcuc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m_N0Hu806nhHCefhRVv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VFwueMuUOxXXwGfZX2R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IMO5Cfu0GZ60vglmpWa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xLYO5sZkSqxbGomTkdT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D5Y5LghUuKwgP8TJXAg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ah8Lr8fkmf3oyDLhpVl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kaQct6TUmMw9GZc82wR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BEwUJ4REWcrSa0VizOR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5hptfGBEi5.egEBD7_6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2sh2CScEyIETnuAwuWu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O5J.IL_0CjqK6l3QzF0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PgSGeXv0a.Nr.9sIYxi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ukuQHBQU671oPsUjb8G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SOKYVXVkqt2Kpqd6so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mNrDJcv0i_PAQcDlxxr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d5rwhXLky8n.n_nomv5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R5TTOi4kCTPEFQ8iSBG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H43GA0M0yK8K_8.6p4N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TJ5P0iREuBuOsw9GUd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j8ju_X606dQsvv3Szq.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bN6WplGkWgimjgIovFP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6qKlXOr02tq1wbjO14o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wkJ0CqE0OB6d20ztmmC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oMxmJkfUebbmGR8LdsA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GD3f_rBkS.VUM4duUb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4q631ZK0muHByOfA8T3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9B.MAaxUC_pFrCwniHT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rrHkfIR0OarO6sj7vFi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z1unqRuUmlde48RQ.9n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PQ0gYe5k.GLRxAgwS67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q8TeMjf0idznhxKBey9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aWKW.7_E2cyaAG7pKNd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Q.XIIDckS3eEs2Uga3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NdgmArKU2GPVm8EWXUg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v9HV8hEusehJqJijlr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aOeWvt6ESwvEdVT5SKm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UwhG5ZkkqLXIhb7AJda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Q9Zt7eaEy9ONaLbA_62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TcUGGG_EGe_sVfVCcuc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m_N0Hu806nhHCefhRVv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VFwueMuUOxXXwGfZX2R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IMO5Cfu0GZ60vglmpWa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D5Y5LghUuKwgP8TJXA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ah8Lr8fkmf3oyDLhpVl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kaQct6TUmMw9GZc82wR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BEwUJ4REWcrSa0VizOR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5hptfGBEi5.egEBD7_6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2sh2CScEyIETnuAwuWu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O5J.IL_0CjqK6l3QzF0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PgSGeXv0a.Nr.9sIYxi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ukuQHBQU671oPsUjb8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SOKYVXVkqt2Kpqd6so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d5rwhXLky8n.n_nomv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R5TTOi4kCTPEFQ8iSBG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H43GA0M0yK8K_8.6p4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TJ5P0iREuBuOsw9GUdJ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j8ju_X606dQsvv3Szq.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bN6WplGkWgimjgIovF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6qKlXOr02tq1wbjO14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wkJ0CqE0OB6d20ztmmC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oMxmJkfUebbmGR8LdsA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4q631ZK0muHByOfA8T3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9B.MAaxUC_pFrCwniHT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rrHkfIR0OarO6sj7vFi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c.Ag5i4UWqSBCRWsYb_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ggYyX7nU.GS4zKb64e0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IeSJ5G3UCNgoUAAStEm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3dHCqPRU2QexP8edSC3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3YsbNyIEmUYy.YY9_MK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AYXcuYkqTHn4qxh.HI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xLYO5sZkSqxbGomTkd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mNrDJcv0i_PAQcDlxxr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GD3f_rBkS.VUM4duUbT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PQ0gYe5k.GLRxAgwS67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q8TeMjf0idznhxKBey9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aWKW.7_E2cyaAG7pKNd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Q.XIIDckS3eEs2Uga33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NdgmArKU2GPVm8EWXU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c.Ag5i4UWqSBCRWsYb_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v9HV8hEusehJqJijlr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aOeWvt6ESwvEdVT5SK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UwhG5ZkkqLXIhb7AJda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Q9Zt7eaEy9ONaLbA_62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TcUGGG_EGe_sVfVCcuc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m_N0Hu806nhHCefhRVv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VFwueMuUOxXXwGfZX2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IMO5Cfu0GZ60vglmpWa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D5Y5LghUuKwgP8TJXAg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ah8Lr8fkmf3oyDLhpV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ggYyX7nU.GS4zKb64e0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kaQct6TUmMw9GZc82wR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BEwUJ4REWcrSa0VizOR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5hptfGBEi5.egEBD7_6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2sh2CScEyIETnuAwuWu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O5J.IL_0CjqK6l3QzF0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PgSGeXv0a.Nr.9sIYx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ukuQHBQU671oPsUjb8G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SOKYVXVkqt2Kpqd6sou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d5rwhXLky8n.n_nomv5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R5TTOi4kCTPEFQ8iSB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IeSJ5G3UCNgoUAAStEm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H43GA0M0yK8K_8.6p4N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TJ5P0iREuBuOsw9GUdJ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j8ju_X606dQsvv3Szq.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bN6WplGkWgimjgIovFP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6qKlXOr02tq1wbjO14o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wkJ0CqE0OB6d20ztmmC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oMxmJkfUebbmGR8LdsA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nitor_Deloitte">
  <a:themeElements>
    <a:clrScheme name="Deloitte">
      <a:dk1>
        <a:srgbClr val="313131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5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TT_MD_Template.potx" id="{528EFCA0-8D80-45F8-B862-6E4D9772519C}" vid="{01C707C3-18C6-4D75-8F1A-636D2172AD45}"/>
    </a:ext>
  </a:extLst>
</a:theme>
</file>

<file path=ppt/theme/theme2.xml><?xml version="1.0" encoding="utf-8"?>
<a:theme xmlns:a="http://schemas.openxmlformats.org/drawingml/2006/main" name="Blank">
  <a:themeElements>
    <a:clrScheme name="BMN">
      <a:dk1>
        <a:srgbClr val="403B33"/>
      </a:dk1>
      <a:lt1>
        <a:srgbClr val="FFFFFF"/>
      </a:lt1>
      <a:dk2>
        <a:srgbClr val="D60270"/>
      </a:dk2>
      <a:lt2>
        <a:srgbClr val="FF2FA1"/>
      </a:lt2>
      <a:accent1>
        <a:srgbClr val="403B33"/>
      </a:accent1>
      <a:accent2>
        <a:srgbClr val="9C948C"/>
      </a:accent2>
      <a:accent3>
        <a:srgbClr val="D8D5D2"/>
      </a:accent3>
      <a:accent4>
        <a:srgbClr val="FF93CE"/>
      </a:accent4>
      <a:accent5>
        <a:srgbClr val="FF2FA1"/>
      </a:accent5>
      <a:accent6>
        <a:srgbClr val="D60270"/>
      </a:accent6>
      <a:hlink>
        <a:srgbClr val="D8D5D2"/>
      </a:hlink>
      <a:folHlink>
        <a:srgbClr val="FF93CE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277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crgbClr r="0" g="0" b="0">
            <a:alpha val="0"/>
          </a:scrgbClr>
        </a:solidFill>
      </a:spPr>
      <a:bodyPr vert="horz" wrap="square" lIns="12700" tIns="36000" rIns="36000" bIns="36000" rtlCol="0" anchor="t">
        <a:spAutoFit/>
      </a:bodyPr>
      <a:lstStyle>
        <a:defPPr marL="171450" indent="-171450" hangingPunct="0">
          <a:spcBef>
            <a:spcPts val="0"/>
          </a:spcBef>
          <a:buSzPct val="100000"/>
          <a:defRPr sz="1200" dirty="0" err="1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066B2"/>
        </a:dk2>
        <a:lt2>
          <a:srgbClr val="009999"/>
        </a:lt2>
        <a:accent1>
          <a:srgbClr val="003399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1C84A9AB-E7AB-43B5-80B6-85F4EB4AD271}" vid="{C426871D-E725-4B47-831C-DEC55F6EBF8A}"/>
    </a:ext>
  </a:extLst>
</a:theme>
</file>

<file path=ppt/theme/theme3.xml><?xml version="1.0" encoding="utf-8"?>
<a:theme xmlns:a="http://schemas.openxmlformats.org/drawingml/2006/main" name="1_Blank">
  <a:themeElements>
    <a:clrScheme name="BMN">
      <a:dk1>
        <a:srgbClr val="403B33"/>
      </a:dk1>
      <a:lt1>
        <a:srgbClr val="FFFFFF"/>
      </a:lt1>
      <a:dk2>
        <a:srgbClr val="D60270"/>
      </a:dk2>
      <a:lt2>
        <a:srgbClr val="FF2FA1"/>
      </a:lt2>
      <a:accent1>
        <a:srgbClr val="403B33"/>
      </a:accent1>
      <a:accent2>
        <a:srgbClr val="9C948C"/>
      </a:accent2>
      <a:accent3>
        <a:srgbClr val="D8D5D2"/>
      </a:accent3>
      <a:accent4>
        <a:srgbClr val="FF93CE"/>
      </a:accent4>
      <a:accent5>
        <a:srgbClr val="FF2FA1"/>
      </a:accent5>
      <a:accent6>
        <a:srgbClr val="D60270"/>
      </a:accent6>
      <a:hlink>
        <a:srgbClr val="D8D5D2"/>
      </a:hlink>
      <a:folHlink>
        <a:srgbClr val="FF93CE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277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crgbClr r="0" g="0" b="0">
            <a:alpha val="0"/>
          </a:scrgbClr>
        </a:solidFill>
      </a:spPr>
      <a:bodyPr vert="horz" wrap="square" lIns="12700" tIns="36000" rIns="36000" bIns="36000" rtlCol="0" anchor="t">
        <a:spAutoFit/>
      </a:bodyPr>
      <a:lstStyle>
        <a:defPPr marL="171450" indent="-171450" hangingPunct="0">
          <a:spcBef>
            <a:spcPts val="0"/>
          </a:spcBef>
          <a:buSzPct val="100000"/>
          <a:defRPr sz="1200" dirty="0" err="1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066B2"/>
        </a:dk2>
        <a:lt2>
          <a:srgbClr val="009999"/>
        </a:lt2>
        <a:accent1>
          <a:srgbClr val="003399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1C84A9AB-E7AB-43B5-80B6-85F4EB4AD271}" vid="{C426871D-E725-4B47-831C-DEC55F6EBF8A}"/>
    </a:ext>
  </a:extLst>
</a:theme>
</file>

<file path=ppt/theme/theme4.xml><?xml version="1.0" encoding="utf-8"?>
<a:theme xmlns:a="http://schemas.openxmlformats.org/drawingml/2006/main" name="2_Blank">
  <a:themeElements>
    <a:clrScheme name="BMN">
      <a:dk1>
        <a:srgbClr val="403B33"/>
      </a:dk1>
      <a:lt1>
        <a:srgbClr val="FFFFFF"/>
      </a:lt1>
      <a:dk2>
        <a:srgbClr val="D60270"/>
      </a:dk2>
      <a:lt2>
        <a:srgbClr val="FF2FA1"/>
      </a:lt2>
      <a:accent1>
        <a:srgbClr val="403B33"/>
      </a:accent1>
      <a:accent2>
        <a:srgbClr val="9C948C"/>
      </a:accent2>
      <a:accent3>
        <a:srgbClr val="D8D5D2"/>
      </a:accent3>
      <a:accent4>
        <a:srgbClr val="FF93CE"/>
      </a:accent4>
      <a:accent5>
        <a:srgbClr val="FF2FA1"/>
      </a:accent5>
      <a:accent6>
        <a:srgbClr val="D60270"/>
      </a:accent6>
      <a:hlink>
        <a:srgbClr val="D8D5D2"/>
      </a:hlink>
      <a:folHlink>
        <a:srgbClr val="FF93CE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277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crgbClr r="0" g="0" b="0">
            <a:alpha val="0"/>
          </a:scrgbClr>
        </a:solidFill>
      </a:spPr>
      <a:bodyPr vert="horz" wrap="square" lIns="12700" tIns="36000" rIns="36000" bIns="36000" rtlCol="0" anchor="t">
        <a:spAutoFit/>
      </a:bodyPr>
      <a:lstStyle>
        <a:defPPr marL="171450" indent="-171450" hangingPunct="0">
          <a:spcBef>
            <a:spcPts val="0"/>
          </a:spcBef>
          <a:buSzPct val="100000"/>
          <a:defRPr sz="1200" dirty="0" err="1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066B2"/>
        </a:dk2>
        <a:lt2>
          <a:srgbClr val="009999"/>
        </a:lt2>
        <a:accent1>
          <a:srgbClr val="003399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1C84A9AB-E7AB-43B5-80B6-85F4EB4AD271}" vid="{C426871D-E725-4B47-831C-DEC55F6EBF8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19018</TotalTime>
  <Words>843</Words>
  <Application>Microsoft Office PowerPoint</Application>
  <PresentationFormat>Custom</PresentationFormat>
  <Paragraphs>124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Tahoma</vt:lpstr>
      <vt:lpstr>Wingdings</vt:lpstr>
      <vt:lpstr>Wingdings 2</vt:lpstr>
      <vt:lpstr>Monitor_Deloitte</vt:lpstr>
      <vt:lpstr>Blank</vt:lpstr>
      <vt:lpstr>1_Blank</vt:lpstr>
      <vt:lpstr>2_Blank</vt:lpstr>
      <vt:lpstr>think-cell Slide</vt:lpstr>
      <vt:lpstr>Soporte a la Fundación de Baloncesto Colegial</vt:lpstr>
      <vt:lpstr>Contenido</vt:lpstr>
      <vt:lpstr>Principales retos y oportunidades para la Fundación Baloncesto Colegial</vt:lpstr>
      <vt:lpstr>Principales retos y oportunidades para la Fundación Baloncesto Colegial</vt:lpstr>
      <vt:lpstr>Contenido</vt:lpstr>
      <vt:lpstr>Enfoque metodológico</vt:lpstr>
      <vt:lpstr>Equipo de trabajo Monitor Deloitte</vt:lpstr>
      <vt:lpstr>Contenido</vt:lpstr>
      <vt:lpstr>Calendario de trabajo</vt:lpstr>
      <vt:lpstr>PowerPoint Presentation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Apoyar a BST en la creación de una unidad de gestión remota de clientes</dc:title>
  <dc:creator>vsanzcarrasqueno@deloitte.es</dc:creator>
  <cp:lastModifiedBy>Usuario</cp:lastModifiedBy>
  <cp:revision>986</cp:revision>
  <cp:lastPrinted>2016-03-02T18:47:18Z</cp:lastPrinted>
  <dcterms:created xsi:type="dcterms:W3CDTF">2015-09-28T07:34:33Z</dcterms:created>
  <dcterms:modified xsi:type="dcterms:W3CDTF">2016-03-16T18:01:43Z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entLanguage">
    <vt:lpwstr>Spanish</vt:lpwstr>
  </property>
</Properties>
</file>