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6" r:id="rId3"/>
    <p:sldId id="259" r:id="rId4"/>
    <p:sldId id="260" r:id="rId5"/>
    <p:sldId id="267" r:id="rId6"/>
    <p:sldId id="280" r:id="rId7"/>
    <p:sldId id="269" r:id="rId8"/>
    <p:sldId id="261" r:id="rId9"/>
    <p:sldId id="268" r:id="rId10"/>
    <p:sldId id="289" r:id="rId11"/>
    <p:sldId id="288" r:id="rId12"/>
    <p:sldId id="281" r:id="rId13"/>
    <p:sldId id="262" r:id="rId14"/>
    <p:sldId id="271" r:id="rId15"/>
    <p:sldId id="282" r:id="rId16"/>
    <p:sldId id="290" r:id="rId17"/>
    <p:sldId id="291" r:id="rId18"/>
    <p:sldId id="287" r:id="rId19"/>
    <p:sldId id="285" r:id="rId20"/>
    <p:sldId id="272" r:id="rId21"/>
    <p:sldId id="273" r:id="rId22"/>
    <p:sldId id="263" r:id="rId23"/>
    <p:sldId id="275" r:id="rId24"/>
    <p:sldId id="278" r:id="rId25"/>
    <p:sldId id="274" r:id="rId26"/>
    <p:sldId id="283" r:id="rId27"/>
    <p:sldId id="286" r:id="rId28"/>
    <p:sldId id="279" r:id="rId29"/>
    <p:sldId id="284" r:id="rId30"/>
    <p:sldId id="292" r:id="rId31"/>
    <p:sldId id="293" r:id="rId32"/>
    <p:sldId id="294" r:id="rId33"/>
    <p:sldId id="295" r:id="rId34"/>
    <p:sldId id="264" r:id="rId35"/>
    <p:sldId id="2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91" d="100"/>
          <a:sy n="91" d="100"/>
        </p:scale>
        <p:origin x="-60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2A2CC-245F-4FEF-9608-A3B3D462F746}" type="datetimeFigureOut">
              <a:rPr lang="en-US" smtClean="0"/>
              <a:t>22/10/2015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45E4C-CB2A-498C-8BA7-F8BF4E666E6C}" type="slidenum">
              <a:rPr lang="en-US" smtClean="0"/>
              <a:t>‹#›</a:t>
            </a:fld>
            <a:endParaRPr lang="en-US"/>
          </a:p>
        </p:txBody>
      </p:sp>
    </p:spTree>
    <p:extLst>
      <p:ext uri="{BB962C8B-B14F-4D97-AF65-F5344CB8AC3E}">
        <p14:creationId xmlns:p14="http://schemas.microsoft.com/office/powerpoint/2010/main" val="248145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693A4-10D3-4B16-A3F5-28D25925AF9E}" type="slidenum">
              <a:rPr lang="en-US"/>
              <a:t>34</a:t>
            </a:fld>
            <a:endParaRPr lang="en-US" dirty="0"/>
          </a:p>
        </p:txBody>
      </p:sp>
    </p:spTree>
    <p:extLst>
      <p:ext uri="{BB962C8B-B14F-4D97-AF65-F5344CB8AC3E}">
        <p14:creationId xmlns:p14="http://schemas.microsoft.com/office/powerpoint/2010/main" val="29383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A88729-5EF1-4705-BFA7-FC43EDE978FF}" type="datetimeFigureOut">
              <a:rPr lang="en-US" smtClean="0"/>
              <a:t>22/10/2015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308085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88729-5EF1-4705-BFA7-FC43EDE978FF}" type="datetimeFigureOut">
              <a:rPr lang="en-US" smtClean="0"/>
              <a:t>22/10/2015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250925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88729-5EF1-4705-BFA7-FC43EDE978FF}" type="datetimeFigureOut">
              <a:rPr lang="en-US" smtClean="0"/>
              <a:t>22/10/2015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141710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88729-5EF1-4705-BFA7-FC43EDE978FF}" type="datetimeFigureOut">
              <a:rPr lang="en-US" smtClean="0"/>
              <a:t>22/10/2015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87387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88729-5EF1-4705-BFA7-FC43EDE978FF}" type="datetimeFigureOut">
              <a:rPr lang="en-US" smtClean="0"/>
              <a:t>22/10/2015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128985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A88729-5EF1-4705-BFA7-FC43EDE978FF}" type="datetimeFigureOut">
              <a:rPr lang="en-US" smtClean="0"/>
              <a:t>22/10/2015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163052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A88729-5EF1-4705-BFA7-FC43EDE978FF}" type="datetimeFigureOut">
              <a:rPr lang="en-US" smtClean="0"/>
              <a:t>22/10/2015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157871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A88729-5EF1-4705-BFA7-FC43EDE978FF}" type="datetimeFigureOut">
              <a:rPr lang="en-US" smtClean="0"/>
              <a:t>22/10/2015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146956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729-5EF1-4705-BFA7-FC43EDE978FF}" type="datetimeFigureOut">
              <a:rPr lang="en-US" smtClean="0"/>
              <a:t>22/10/2015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21449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88729-5EF1-4705-BFA7-FC43EDE978FF}" type="datetimeFigureOut">
              <a:rPr lang="en-US" smtClean="0"/>
              <a:t>22/10/2015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303775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88729-5EF1-4705-BFA7-FC43EDE978FF}" type="datetimeFigureOut">
              <a:rPr lang="en-US" smtClean="0"/>
              <a:t>22/10/2015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DDAF-84DC-4DAF-B1FB-C18FD55A4C63}" type="slidenum">
              <a:rPr lang="en-US" smtClean="0"/>
              <a:t>‹#›</a:t>
            </a:fld>
            <a:endParaRPr lang="en-US"/>
          </a:p>
        </p:txBody>
      </p:sp>
    </p:spTree>
    <p:extLst>
      <p:ext uri="{BB962C8B-B14F-4D97-AF65-F5344CB8AC3E}">
        <p14:creationId xmlns:p14="http://schemas.microsoft.com/office/powerpoint/2010/main" val="3877911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729-5EF1-4705-BFA7-FC43EDE978FF}" type="datetimeFigureOut">
              <a:rPr lang="en-US" smtClean="0"/>
              <a:t>22/10/2015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DDAF-84DC-4DAF-B1FB-C18FD55A4C63}" type="slidenum">
              <a:rPr lang="en-US" smtClean="0"/>
              <a:t>‹#›</a:t>
            </a:fld>
            <a:endParaRPr lang="en-US"/>
          </a:p>
        </p:txBody>
      </p:sp>
    </p:spTree>
    <p:extLst>
      <p:ext uri="{BB962C8B-B14F-4D97-AF65-F5344CB8AC3E}">
        <p14:creationId xmlns:p14="http://schemas.microsoft.com/office/powerpoint/2010/main" val="35717511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hbr.org/2015/09/how-indra-nooyi-turned-design-thinking-into-strateg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3562" y="5950426"/>
            <a:ext cx="3200400" cy="646331"/>
          </a:xfrm>
          <a:prstGeom prst="rect">
            <a:avLst/>
          </a:prstGeom>
          <a:noFill/>
        </p:spPr>
        <p:txBody>
          <a:bodyPr wrap="square" rtlCol="0">
            <a:spAutoFit/>
          </a:bodyPr>
          <a:lstStyle/>
          <a:p>
            <a:r>
              <a:rPr lang="en-US" sz="3600" dirty="0" smtClean="0"/>
              <a:t>@</a:t>
            </a:r>
            <a:r>
              <a:rPr lang="en-US" sz="3600" dirty="0" err="1" smtClean="0"/>
              <a:t>donasarkar</a:t>
            </a:r>
            <a:endParaRPr lang="en-US" sz="3600" dirty="0"/>
          </a:p>
        </p:txBody>
      </p:sp>
      <p:pic>
        <p:nvPicPr>
          <p:cNvPr id="5" name="Picture 4"/>
          <p:cNvPicPr>
            <a:picLocks noChangeAspect="1"/>
          </p:cNvPicPr>
          <p:nvPr/>
        </p:nvPicPr>
        <p:blipFill>
          <a:blip r:embed="rId2"/>
          <a:stretch>
            <a:fillRect/>
          </a:stretch>
        </p:blipFill>
        <p:spPr>
          <a:xfrm>
            <a:off x="4110323" y="6010517"/>
            <a:ext cx="653239" cy="586240"/>
          </a:xfrm>
          <a:prstGeom prst="rect">
            <a:avLst/>
          </a:prstGeom>
        </p:spPr>
      </p:pic>
      <p:pic>
        <p:nvPicPr>
          <p:cNvPr id="6" name="Picture 5"/>
          <p:cNvPicPr>
            <a:picLocks noChangeAspect="1"/>
          </p:cNvPicPr>
          <p:nvPr/>
        </p:nvPicPr>
        <p:blipFill>
          <a:blip r:embed="rId3"/>
          <a:stretch>
            <a:fillRect/>
          </a:stretch>
        </p:blipFill>
        <p:spPr>
          <a:xfrm>
            <a:off x="-76200" y="64655"/>
            <a:ext cx="12268200" cy="5724525"/>
          </a:xfrm>
          <a:prstGeom prst="rect">
            <a:avLst/>
          </a:prstGeom>
        </p:spPr>
      </p:pic>
      <p:sp>
        <p:nvSpPr>
          <p:cNvPr id="7" name="TextBox 6"/>
          <p:cNvSpPr txBox="1"/>
          <p:nvPr/>
        </p:nvSpPr>
        <p:spPr>
          <a:xfrm rot="19467719">
            <a:off x="563845" y="2056222"/>
            <a:ext cx="9561345" cy="1569660"/>
          </a:xfrm>
          <a:prstGeom prst="rect">
            <a:avLst/>
          </a:prstGeom>
          <a:noFill/>
        </p:spPr>
        <p:txBody>
          <a:bodyPr wrap="square" rtlCol="0">
            <a:spAutoFit/>
          </a:bodyPr>
          <a:lstStyle/>
          <a:p>
            <a:r>
              <a:rPr lang="en-US" sz="9600" dirty="0" smtClean="0">
                <a:solidFill>
                  <a:srgbClr val="00B0F0"/>
                </a:solidFill>
                <a:latin typeface="Stencil" panose="040409050D0802020404" pitchFamily="82" charset="0"/>
              </a:rPr>
              <a:t>WHAT’S YOURS?</a:t>
            </a:r>
            <a:endParaRPr lang="en-US" sz="9600" dirty="0">
              <a:solidFill>
                <a:srgbClr val="00B0F0"/>
              </a:solidFill>
              <a:latin typeface="Stencil" panose="040409050D0802020404" pitchFamily="82" charset="0"/>
            </a:endParaRPr>
          </a:p>
        </p:txBody>
      </p:sp>
    </p:spTree>
    <p:extLst>
      <p:ext uri="{BB962C8B-B14F-4D97-AF65-F5344CB8AC3E}">
        <p14:creationId xmlns:p14="http://schemas.microsoft.com/office/powerpoint/2010/main" val="3526607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451" y="1909953"/>
            <a:ext cx="4619625" cy="2800350"/>
          </a:xfrm>
          <a:prstGeom prst="rect">
            <a:avLst/>
          </a:prstGeom>
        </p:spPr>
      </p:pic>
      <p:pic>
        <p:nvPicPr>
          <p:cNvPr id="3" name="Picture 2"/>
          <p:cNvPicPr>
            <a:picLocks noChangeAspect="1"/>
          </p:cNvPicPr>
          <p:nvPr/>
        </p:nvPicPr>
        <p:blipFill>
          <a:blip r:embed="rId3"/>
          <a:stretch>
            <a:fillRect/>
          </a:stretch>
        </p:blipFill>
        <p:spPr>
          <a:xfrm>
            <a:off x="6836283" y="1873816"/>
            <a:ext cx="4895469" cy="2872624"/>
          </a:xfrm>
          <a:prstGeom prst="rect">
            <a:avLst/>
          </a:prstGeom>
        </p:spPr>
      </p:pic>
      <p:sp>
        <p:nvSpPr>
          <p:cNvPr id="4" name="TextBox 3"/>
          <p:cNvSpPr txBox="1"/>
          <p:nvPr/>
        </p:nvSpPr>
        <p:spPr>
          <a:xfrm>
            <a:off x="5303520" y="2848463"/>
            <a:ext cx="1353312" cy="923330"/>
          </a:xfrm>
          <a:prstGeom prst="rect">
            <a:avLst/>
          </a:prstGeom>
          <a:noFill/>
        </p:spPr>
        <p:txBody>
          <a:bodyPr wrap="square" rtlCol="0">
            <a:spAutoFit/>
          </a:bodyPr>
          <a:lstStyle/>
          <a:p>
            <a:r>
              <a:rPr lang="en-US" sz="5400" dirty="0" smtClean="0"/>
              <a:t>OR</a:t>
            </a:r>
            <a:endParaRPr lang="en-US" sz="5400" dirty="0"/>
          </a:p>
        </p:txBody>
      </p:sp>
    </p:spTree>
    <p:extLst>
      <p:ext uri="{BB962C8B-B14F-4D97-AF65-F5344CB8AC3E}">
        <p14:creationId xmlns:p14="http://schemas.microsoft.com/office/powerpoint/2010/main" val="241928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1" y="1196398"/>
            <a:ext cx="10515600" cy="3530219"/>
          </a:xfrm>
        </p:spPr>
        <p:txBody>
          <a:bodyPr>
            <a:normAutofit fontScale="90000"/>
          </a:bodyPr>
          <a:lstStyle/>
          <a:p>
            <a:pPr algn="ctr"/>
            <a:r>
              <a:rPr lang="en-US" sz="6000" dirty="0"/>
              <a:t>a</a:t>
            </a:r>
            <a:r>
              <a:rPr lang="en-US" sz="6000" dirty="0" smtClean="0"/>
              <a:t>im </a:t>
            </a:r>
            <a:r>
              <a:rPr lang="en-US" sz="6000" dirty="0" smtClean="0">
                <a:solidFill>
                  <a:srgbClr val="0070C0"/>
                </a:solidFill>
              </a:rPr>
              <a:t>high</a:t>
            </a:r>
            <a:r>
              <a:rPr lang="en-US" sz="6000" dirty="0" smtClean="0">
                <a:solidFill>
                  <a:srgbClr val="FFC000"/>
                </a:solidFill>
              </a:rPr>
              <a:t>(</a:t>
            </a:r>
            <a:r>
              <a:rPr lang="en-US" sz="6000" dirty="0" err="1" smtClean="0">
                <a:solidFill>
                  <a:srgbClr val="FFC000"/>
                </a:solidFill>
              </a:rPr>
              <a:t>er</a:t>
            </a:r>
            <a:r>
              <a:rPr lang="en-US" sz="6000" dirty="0" smtClean="0">
                <a:solidFill>
                  <a:srgbClr val="FFC000"/>
                </a:solidFill>
              </a:rPr>
              <a:t>)</a:t>
            </a:r>
            <a:r>
              <a:rPr lang="en-US" dirty="0" smtClean="0"/>
              <a:t/>
            </a:r>
            <a:br>
              <a:rPr lang="en-US" dirty="0" smtClean="0"/>
            </a:br>
            <a:r>
              <a:rPr lang="en-US" dirty="0" smtClean="0"/>
              <a:t/>
            </a:r>
            <a:br>
              <a:rPr lang="en-US" dirty="0" smtClean="0"/>
            </a:br>
            <a:r>
              <a:rPr lang="en-US" dirty="0" smtClean="0"/>
              <a:t>bigger prizes have less competition</a:t>
            </a:r>
            <a:br>
              <a:rPr lang="en-US" dirty="0" smtClean="0"/>
            </a:br>
            <a:r>
              <a:rPr lang="en-US" dirty="0" smtClean="0"/>
              <a:t>all about the connections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540345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02" y="576072"/>
            <a:ext cx="10515600" cy="6165367"/>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you MUST have a presence</a:t>
            </a:r>
            <a:br>
              <a:rPr lang="en-US" dirty="0" smtClean="0"/>
            </a:br>
            <a:r>
              <a:rPr lang="en-US" dirty="0" smtClean="0"/>
              <a:t>if you are not on social media </a:t>
            </a:r>
            <a:r>
              <a:rPr lang="en-US" dirty="0" smtClean="0">
                <a:solidFill>
                  <a:srgbClr val="FFC000"/>
                </a:solidFill>
              </a:rPr>
              <a:t>somewhere</a:t>
            </a:r>
            <a:r>
              <a:rPr lang="en-US" dirty="0" smtClean="0"/>
              <a:t>, you do not exist</a:t>
            </a:r>
            <a:br>
              <a:rPr lang="en-US" dirty="0" smtClean="0"/>
            </a:br>
            <a:r>
              <a:rPr lang="en-US" dirty="0" smtClean="0"/>
              <a:t/>
            </a:r>
            <a:br>
              <a:rPr lang="en-US" dirty="0" smtClean="0"/>
            </a:br>
            <a:r>
              <a:rPr lang="en-US" dirty="0" smtClean="0"/>
              <a:t>what is your platform?</a:t>
            </a:r>
            <a:br>
              <a:rPr lang="en-US" dirty="0" smtClean="0"/>
            </a:br>
            <a:r>
              <a:rPr lang="en-US" dirty="0" smtClean="0"/>
              <a:t>who do you engage with?</a:t>
            </a:r>
            <a:br>
              <a:rPr lang="en-US" dirty="0" smtClean="0"/>
            </a:br>
            <a:r>
              <a:rPr lang="en-US" dirty="0" smtClean="0"/>
              <a:t>what does your headshot look like?</a:t>
            </a:r>
            <a:br>
              <a:rPr lang="en-US" dirty="0" smtClean="0"/>
            </a:br>
            <a:r>
              <a:rPr lang="en-US" dirty="0" smtClean="0"/>
              <a:t>what do you share on each channel?</a:t>
            </a:r>
            <a:r>
              <a:rPr lang="en-US" dirty="0"/>
              <a:t/>
            </a:r>
            <a:br>
              <a:rPr lang="en-US" dirty="0"/>
            </a:br>
            <a:r>
              <a:rPr lang="en-US" dirty="0"/>
              <a:t/>
            </a:r>
            <a:br>
              <a:rPr lang="en-US" dirty="0"/>
            </a:br>
            <a:r>
              <a:rPr lang="en-US" sz="6000" dirty="0" smtClean="0">
                <a:solidFill>
                  <a:srgbClr val="0070C0"/>
                </a:solidFill>
              </a:rPr>
              <a:t>online: </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695924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1" y="1196398"/>
            <a:ext cx="10515600" cy="3530219"/>
          </a:xfrm>
        </p:spPr>
        <p:txBody>
          <a:bodyPr>
            <a:normAutofit fontScale="90000"/>
          </a:bodyPr>
          <a:lstStyle/>
          <a:p>
            <a:pPr algn="ctr"/>
            <a:r>
              <a:rPr lang="en-US" sz="6000" dirty="0"/>
              <a:t>y</a:t>
            </a:r>
            <a:r>
              <a:rPr lang="en-US" sz="6000" dirty="0" smtClean="0"/>
              <a:t>our </a:t>
            </a:r>
            <a:r>
              <a:rPr lang="en-US" sz="6000" dirty="0" smtClean="0">
                <a:solidFill>
                  <a:srgbClr val="0070C0"/>
                </a:solidFill>
              </a:rPr>
              <a:t>reputation</a:t>
            </a:r>
            <a:r>
              <a:rPr lang="en-US" sz="6000" dirty="0" smtClean="0"/>
              <a:t> = </a:t>
            </a:r>
            <a:r>
              <a:rPr lang="en-US" dirty="0" smtClean="0"/>
              <a:t/>
            </a:r>
            <a:br>
              <a:rPr lang="en-US" dirty="0" smtClean="0"/>
            </a:br>
            <a:r>
              <a:rPr lang="en-US" dirty="0" smtClean="0"/>
              <a:t/>
            </a:r>
            <a:br>
              <a:rPr lang="en-US" dirty="0" smtClean="0"/>
            </a:br>
            <a:r>
              <a:rPr lang="en-US" dirty="0" smtClean="0"/>
              <a:t>the questions you ask + </a:t>
            </a:r>
            <a:br>
              <a:rPr lang="en-US" dirty="0" smtClean="0"/>
            </a:br>
            <a:r>
              <a:rPr lang="en-US" dirty="0" smtClean="0"/>
              <a:t>the things you make/do + </a:t>
            </a:r>
            <a:br>
              <a:rPr lang="en-US" dirty="0" smtClean="0"/>
            </a:br>
            <a:r>
              <a:rPr lang="en-US" dirty="0" smtClean="0"/>
              <a:t>how you do it</a:t>
            </a:r>
            <a:br>
              <a:rPr lang="en-US" dirty="0" smtClean="0"/>
            </a:br>
            <a:endParaRPr lang="en-US" dirty="0"/>
          </a:p>
        </p:txBody>
      </p:sp>
    </p:spTree>
    <p:extLst>
      <p:ext uri="{BB962C8B-B14F-4D97-AF65-F5344CB8AC3E}">
        <p14:creationId xmlns:p14="http://schemas.microsoft.com/office/powerpoint/2010/main" val="17709841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119597"/>
            <a:ext cx="10017341" cy="1325563"/>
          </a:xfrm>
        </p:spPr>
        <p:txBody>
          <a:bodyPr>
            <a:normAutofit fontScale="90000"/>
          </a:bodyPr>
          <a:lstStyle/>
          <a:p>
            <a:pPr algn="ctr"/>
            <a:r>
              <a:rPr lang="en-US" dirty="0" smtClean="0"/>
              <a:t>attend every meeting you’re invited to</a:t>
            </a:r>
            <a:br>
              <a:rPr lang="en-US" dirty="0" smtClean="0"/>
            </a:br>
            <a:r>
              <a:rPr lang="en-US" dirty="0" smtClean="0"/>
              <a:t>put your phone down</a:t>
            </a:r>
            <a:br>
              <a:rPr lang="en-US" dirty="0" smtClean="0"/>
            </a:br>
            <a:r>
              <a:rPr lang="en-US" dirty="0"/>
              <a:t>understand rituals and go </a:t>
            </a:r>
            <a:r>
              <a:rPr lang="en-US" dirty="0" smtClean="0"/>
              <a:t>along</a:t>
            </a:r>
            <a:br>
              <a:rPr lang="en-US" dirty="0" smtClean="0"/>
            </a:br>
            <a:r>
              <a:rPr lang="en-US" dirty="0" smtClean="0"/>
              <a:t>talk 1:1 with people</a:t>
            </a:r>
            <a:br>
              <a:rPr lang="en-US" dirty="0" smtClean="0"/>
            </a:br>
            <a:r>
              <a:rPr lang="en-US" dirty="0" smtClean="0"/>
              <a:t>ask </a:t>
            </a:r>
            <a:r>
              <a:rPr lang="en-US" dirty="0"/>
              <a:t>the questions (why. who. what. how)</a:t>
            </a:r>
            <a:br>
              <a:rPr lang="en-US" dirty="0"/>
            </a:br>
            <a:r>
              <a:rPr lang="en-US" dirty="0"/>
              <a:t>track top issues</a:t>
            </a:r>
            <a:br>
              <a:rPr lang="en-US" dirty="0"/>
            </a:br>
            <a:r>
              <a:rPr lang="en-US" dirty="0">
                <a:solidFill>
                  <a:srgbClr val="0070C0"/>
                </a:solidFill>
              </a:rPr>
              <a:t>volunteer to fill a </a:t>
            </a:r>
            <a:r>
              <a:rPr lang="en-US" dirty="0" smtClean="0">
                <a:solidFill>
                  <a:srgbClr val="0070C0"/>
                </a:solidFill>
              </a:rPr>
              <a:t>gap</a:t>
            </a:r>
            <a:r>
              <a:rPr lang="en-US" dirty="0" smtClean="0"/>
              <a:t/>
            </a:r>
            <a:br>
              <a:rPr lang="en-US" dirty="0" smtClean="0"/>
            </a:br>
            <a:r>
              <a:rPr lang="en-US" dirty="0" smtClean="0"/>
              <a:t>send around articles about products</a:t>
            </a:r>
            <a:br>
              <a:rPr lang="en-US" dirty="0" smtClean="0"/>
            </a:br>
            <a:r>
              <a:rPr lang="en-US" dirty="0" smtClean="0"/>
              <a:t>bring all the enthusiasm</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9352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96" y="2422525"/>
            <a:ext cx="10515600" cy="1325563"/>
          </a:xfrm>
        </p:spPr>
        <p:txBody>
          <a:bodyPr>
            <a:normAutofit fontScale="90000"/>
          </a:bodyPr>
          <a:lstStyle/>
          <a:p>
            <a:pPr algn="ctr"/>
            <a:r>
              <a:rPr lang="en-US" sz="6000" dirty="0"/>
              <a:t>j</a:t>
            </a:r>
            <a:r>
              <a:rPr lang="en-US" sz="6000" dirty="0" smtClean="0"/>
              <a:t>ust </a:t>
            </a:r>
            <a:r>
              <a:rPr lang="en-US" sz="6000" dirty="0" smtClean="0">
                <a:solidFill>
                  <a:srgbClr val="0070C0"/>
                </a:solidFill>
              </a:rPr>
              <a:t>do</a:t>
            </a:r>
            <a:r>
              <a:rPr lang="en-US" sz="6000" dirty="0" smtClean="0"/>
              <a:t>. don’t ask for permission</a:t>
            </a:r>
            <a:r>
              <a:rPr lang="en-US" dirty="0" smtClean="0"/>
              <a:t/>
            </a:r>
            <a:br>
              <a:rPr lang="en-US" dirty="0" smtClean="0"/>
            </a:br>
            <a:r>
              <a:rPr lang="en-US" dirty="0" smtClean="0"/>
              <a:t>rules are </a:t>
            </a:r>
            <a:r>
              <a:rPr lang="en-US" dirty="0" smtClean="0">
                <a:solidFill>
                  <a:srgbClr val="FFC000"/>
                </a:solidFill>
              </a:rPr>
              <a:t>someone else’s opinion</a:t>
            </a:r>
            <a:endParaRPr lang="en-US" dirty="0">
              <a:solidFill>
                <a:srgbClr val="FFC000"/>
              </a:solidFill>
            </a:endParaRPr>
          </a:p>
        </p:txBody>
      </p:sp>
    </p:spTree>
    <p:extLst>
      <p:ext uri="{BB962C8B-B14F-4D97-AF65-F5344CB8AC3E}">
        <p14:creationId xmlns:p14="http://schemas.microsoft.com/office/powerpoint/2010/main" val="4276674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1" y="5797296"/>
            <a:ext cx="10515600" cy="1151192"/>
          </a:xfrm>
        </p:spPr>
        <p:txBody>
          <a:bodyPr/>
          <a:lstStyle/>
          <a:p>
            <a:pPr algn="ctr"/>
            <a:r>
              <a:rPr lang="en-US" dirty="0" smtClean="0"/>
              <a:t>Sarah Ferraro</a:t>
            </a:r>
            <a:endParaRPr lang="en-US" dirty="0"/>
          </a:p>
        </p:txBody>
      </p:sp>
      <p:pic>
        <p:nvPicPr>
          <p:cNvPr id="3" name="Picture 2"/>
          <p:cNvPicPr>
            <a:picLocks noChangeAspect="1"/>
          </p:cNvPicPr>
          <p:nvPr/>
        </p:nvPicPr>
        <p:blipFill>
          <a:blip r:embed="rId2"/>
          <a:stretch>
            <a:fillRect/>
          </a:stretch>
        </p:blipFill>
        <p:spPr>
          <a:xfrm>
            <a:off x="2280093" y="65151"/>
            <a:ext cx="7686675" cy="5886450"/>
          </a:xfrm>
          <a:prstGeom prst="rect">
            <a:avLst/>
          </a:prstGeom>
        </p:spPr>
      </p:pic>
    </p:spTree>
    <p:extLst>
      <p:ext uri="{BB962C8B-B14F-4D97-AF65-F5344CB8AC3E}">
        <p14:creationId xmlns:p14="http://schemas.microsoft.com/office/powerpoint/2010/main" val="10738864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5796661"/>
            <a:ext cx="10515600" cy="1325563"/>
          </a:xfrm>
        </p:spPr>
        <p:txBody>
          <a:bodyPr/>
          <a:lstStyle/>
          <a:p>
            <a:pPr algn="ctr"/>
            <a:r>
              <a:rPr lang="en-US" dirty="0" smtClean="0"/>
              <a:t>Beth Crane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72901" y="145304"/>
            <a:ext cx="3409621" cy="6061550"/>
          </a:xfrm>
          <a:prstGeom prst="rect">
            <a:avLst/>
          </a:prstGeom>
        </p:spPr>
      </p:pic>
    </p:spTree>
    <p:extLst>
      <p:ext uri="{BB962C8B-B14F-4D97-AF65-F5344CB8AC3E}">
        <p14:creationId xmlns:p14="http://schemas.microsoft.com/office/powerpoint/2010/main" val="20887835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96" y="2422525"/>
            <a:ext cx="10515600" cy="1325563"/>
          </a:xfrm>
        </p:spPr>
        <p:txBody>
          <a:bodyPr>
            <a:normAutofit fontScale="90000"/>
          </a:bodyPr>
          <a:lstStyle/>
          <a:p>
            <a:pPr algn="ctr"/>
            <a:r>
              <a:rPr lang="en-US" sz="6000" dirty="0">
                <a:solidFill>
                  <a:srgbClr val="0070C0"/>
                </a:solidFill>
              </a:rPr>
              <a:t>i</a:t>
            </a:r>
            <a:r>
              <a:rPr lang="en-US" sz="6000" dirty="0" smtClean="0">
                <a:solidFill>
                  <a:srgbClr val="0070C0"/>
                </a:solidFill>
              </a:rPr>
              <a:t>mposter</a:t>
            </a:r>
            <a:r>
              <a:rPr lang="en-US" sz="6000" dirty="0" smtClean="0"/>
              <a:t> syndrome</a:t>
            </a:r>
            <a:r>
              <a:rPr lang="en-US" dirty="0" smtClean="0"/>
              <a:t/>
            </a:r>
            <a:br>
              <a:rPr lang="en-US" dirty="0" smtClean="0"/>
            </a:br>
            <a:r>
              <a:rPr lang="en-US" dirty="0" smtClean="0"/>
              <a:t>it’s a </a:t>
            </a:r>
            <a:r>
              <a:rPr lang="en-US" dirty="0" smtClean="0">
                <a:solidFill>
                  <a:srgbClr val="FFC000"/>
                </a:solidFill>
              </a:rPr>
              <a:t>legit</a:t>
            </a:r>
            <a:r>
              <a:rPr lang="en-US" dirty="0" smtClean="0"/>
              <a:t> thing</a:t>
            </a:r>
            <a:endParaRPr lang="en-US" dirty="0"/>
          </a:p>
        </p:txBody>
      </p:sp>
    </p:spTree>
    <p:extLst>
      <p:ext uri="{BB962C8B-B14F-4D97-AF65-F5344CB8AC3E}">
        <p14:creationId xmlns:p14="http://schemas.microsoft.com/office/powerpoint/2010/main" val="1164674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96" y="2422525"/>
            <a:ext cx="10515600" cy="1325563"/>
          </a:xfrm>
        </p:spPr>
        <p:txBody>
          <a:bodyPr>
            <a:normAutofit/>
          </a:bodyPr>
          <a:lstStyle/>
          <a:p>
            <a:pPr algn="ctr"/>
            <a:r>
              <a:rPr lang="en-US" sz="6000" dirty="0" smtClean="0"/>
              <a:t>fake it till you </a:t>
            </a:r>
            <a:r>
              <a:rPr lang="en-US" sz="6000" dirty="0" smtClean="0">
                <a:solidFill>
                  <a:srgbClr val="0070C0"/>
                </a:solidFill>
              </a:rPr>
              <a:t>make</a:t>
            </a:r>
            <a:r>
              <a:rPr lang="en-US" sz="6000" dirty="0" smtClean="0"/>
              <a:t> it?</a:t>
            </a:r>
            <a:endParaRPr lang="en-US" dirty="0"/>
          </a:p>
        </p:txBody>
      </p:sp>
    </p:spTree>
    <p:extLst>
      <p:ext uri="{BB962C8B-B14F-4D97-AF65-F5344CB8AC3E}">
        <p14:creationId xmlns:p14="http://schemas.microsoft.com/office/powerpoint/2010/main" val="2514096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2981" y="1886169"/>
            <a:ext cx="4616519" cy="2094703"/>
          </a:xfrm>
        </p:spPr>
        <p:txBody>
          <a:bodyPr>
            <a:normAutofit/>
          </a:bodyPr>
          <a:lstStyle/>
          <a:p>
            <a:pPr algn="ctr"/>
            <a:r>
              <a:rPr lang="en-US" b="1" dirty="0">
                <a:solidFill>
                  <a:srgbClr val="0070C0"/>
                </a:solidFill>
              </a:rPr>
              <a:t>g</a:t>
            </a:r>
            <a:r>
              <a:rPr lang="en-US" b="1" dirty="0" smtClean="0">
                <a:solidFill>
                  <a:srgbClr val="0070C0"/>
                </a:solidFill>
              </a:rPr>
              <a:t>ood news:</a:t>
            </a:r>
            <a:br>
              <a:rPr lang="en-US" b="1" dirty="0" smtClean="0">
                <a:solidFill>
                  <a:srgbClr val="0070C0"/>
                </a:solidFill>
              </a:rPr>
            </a:br>
            <a:r>
              <a:rPr lang="en-US" b="1" dirty="0" smtClean="0">
                <a:solidFill>
                  <a:srgbClr val="FFC000"/>
                </a:solidFill>
              </a:rPr>
              <a:t>you</a:t>
            </a:r>
            <a:r>
              <a:rPr lang="en-US" dirty="0" smtClean="0">
                <a:solidFill>
                  <a:srgbClr val="FFC000"/>
                </a:solidFill>
              </a:rPr>
              <a:t> </a:t>
            </a:r>
            <a:r>
              <a:rPr lang="en-US" dirty="0" smtClean="0"/>
              <a:t>decide what that is</a:t>
            </a:r>
            <a:endParaRPr lang="en-US" dirty="0"/>
          </a:p>
        </p:txBody>
      </p:sp>
      <p:pic>
        <p:nvPicPr>
          <p:cNvPr id="6" name="Picture 5"/>
          <p:cNvPicPr>
            <a:picLocks noChangeAspect="1"/>
          </p:cNvPicPr>
          <p:nvPr/>
        </p:nvPicPr>
        <p:blipFill>
          <a:blip r:embed="rId2"/>
          <a:stretch>
            <a:fillRect/>
          </a:stretch>
        </p:blipFill>
        <p:spPr>
          <a:xfrm>
            <a:off x="0" y="350243"/>
            <a:ext cx="7717536" cy="6025284"/>
          </a:xfrm>
          <a:prstGeom prst="rect">
            <a:avLst/>
          </a:prstGeom>
        </p:spPr>
      </p:pic>
    </p:spTree>
    <p:extLst>
      <p:ext uri="{BB962C8B-B14F-4D97-AF65-F5344CB8AC3E}">
        <p14:creationId xmlns:p14="http://schemas.microsoft.com/office/powerpoint/2010/main" val="4211368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4464" y="384048"/>
            <a:ext cx="10974605" cy="5098923"/>
          </a:xfrm>
          <a:prstGeom prst="rect">
            <a:avLst/>
          </a:prstGeom>
        </p:spPr>
      </p:pic>
      <p:sp>
        <p:nvSpPr>
          <p:cNvPr id="2" name="Title 1"/>
          <p:cNvSpPr>
            <a:spLocks noGrp="1"/>
          </p:cNvSpPr>
          <p:nvPr>
            <p:ph type="title"/>
          </p:nvPr>
        </p:nvSpPr>
        <p:spPr>
          <a:xfrm>
            <a:off x="664464" y="5284597"/>
            <a:ext cx="10515600" cy="1325563"/>
          </a:xfrm>
        </p:spPr>
        <p:txBody>
          <a:bodyPr/>
          <a:lstStyle/>
          <a:p>
            <a:pPr algn="ctr"/>
            <a:r>
              <a:rPr lang="en-US" dirty="0"/>
              <a:t>w</a:t>
            </a:r>
            <a:r>
              <a:rPr lang="en-US" dirty="0" smtClean="0"/>
              <a:t>e are all replicas</a:t>
            </a:r>
            <a:endParaRPr lang="en-US" dirty="0"/>
          </a:p>
        </p:txBody>
      </p:sp>
    </p:spTree>
    <p:extLst>
      <p:ext uri="{BB962C8B-B14F-4D97-AF65-F5344CB8AC3E}">
        <p14:creationId xmlns:p14="http://schemas.microsoft.com/office/powerpoint/2010/main" val="388403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9" y="1481329"/>
            <a:ext cx="9735312" cy="4221298"/>
          </a:xfrm>
        </p:spPr>
        <p:txBody>
          <a:bodyPr>
            <a:normAutofit fontScale="90000"/>
          </a:bodyPr>
          <a:lstStyle/>
          <a:p>
            <a:pPr algn="ctr"/>
            <a:r>
              <a:rPr lang="en-US" dirty="0" smtClean="0"/>
              <a:t>…so be a replica </a:t>
            </a:r>
            <a:r>
              <a:rPr lang="en-US" i="1" dirty="0" smtClean="0">
                <a:solidFill>
                  <a:srgbClr val="0070C0"/>
                </a:solidFill>
              </a:rPr>
              <a:t>on purpose</a:t>
            </a:r>
            <a:r>
              <a:rPr lang="en-US" dirty="0" smtClean="0"/>
              <a:t>…of many people</a:t>
            </a:r>
            <a:br>
              <a:rPr lang="en-US" dirty="0" smtClean="0"/>
            </a:br>
            <a:r>
              <a:rPr lang="en-US" dirty="0" smtClean="0"/>
              <a:t>how did you learn to paint. </a:t>
            </a:r>
            <a:r>
              <a:rPr lang="en-US" dirty="0"/>
              <a:t>p</a:t>
            </a:r>
            <a:r>
              <a:rPr lang="en-US" dirty="0" smtClean="0"/>
              <a:t>lay. sing</a:t>
            </a:r>
            <a:br>
              <a:rPr lang="en-US" dirty="0" smtClean="0"/>
            </a:br>
            <a:r>
              <a:rPr lang="en-US" dirty="0" smtClean="0"/>
              <a:t>identify </a:t>
            </a:r>
            <a:r>
              <a:rPr lang="en-US" dirty="0"/>
              <a:t>role </a:t>
            </a:r>
            <a:r>
              <a:rPr lang="en-US" dirty="0" smtClean="0"/>
              <a:t>models who are not imposters</a:t>
            </a:r>
            <a:r>
              <a:rPr lang="en-US" dirty="0"/>
              <a:t/>
            </a:r>
            <a:br>
              <a:rPr lang="en-US" dirty="0"/>
            </a:br>
            <a:r>
              <a:rPr lang="en-US" dirty="0"/>
              <a:t>find out what they did</a:t>
            </a:r>
            <a:br>
              <a:rPr lang="en-US" dirty="0"/>
            </a:br>
            <a:r>
              <a:rPr lang="en-US" dirty="0"/>
              <a:t>mimic their work. code. bugs. papers. </a:t>
            </a:r>
            <a:r>
              <a:rPr lang="en-US" dirty="0" smtClean="0"/>
              <a:t/>
            </a:r>
            <a:br>
              <a:rPr lang="en-US" dirty="0" smtClean="0"/>
            </a:br>
            <a:r>
              <a:rPr lang="en-US" dirty="0" smtClean="0"/>
              <a:t>don’t avoid failure</a:t>
            </a:r>
            <a:br>
              <a:rPr lang="en-US" dirty="0" smtClean="0"/>
            </a:br>
            <a:r>
              <a:rPr lang="en-US" dirty="0"/>
              <a:t/>
            </a:r>
            <a:br>
              <a:rPr lang="en-US" dirty="0"/>
            </a:br>
            <a:endParaRPr lang="en-US" dirty="0"/>
          </a:p>
        </p:txBody>
      </p:sp>
    </p:spTree>
    <p:extLst>
      <p:ext uri="{BB962C8B-B14F-4D97-AF65-F5344CB8AC3E}">
        <p14:creationId xmlns:p14="http://schemas.microsoft.com/office/powerpoint/2010/main" val="119580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7078"/>
            <a:ext cx="12192000" cy="1325563"/>
          </a:xfrm>
        </p:spPr>
        <p:txBody>
          <a:bodyPr>
            <a:normAutofit fontScale="90000"/>
          </a:bodyPr>
          <a:lstStyle/>
          <a:p>
            <a:pPr algn="ctr"/>
            <a:r>
              <a:rPr lang="en-US" sz="6000" dirty="0">
                <a:solidFill>
                  <a:srgbClr val="0070C0"/>
                </a:solidFill>
              </a:rPr>
              <a:t>y</a:t>
            </a:r>
            <a:r>
              <a:rPr lang="en-US" sz="6000" dirty="0" smtClean="0">
                <a:solidFill>
                  <a:srgbClr val="0070C0"/>
                </a:solidFill>
              </a:rPr>
              <a:t>our relationships = </a:t>
            </a:r>
            <a:r>
              <a:rPr lang="en-US" dirty="0" smtClean="0"/>
              <a:t/>
            </a:r>
            <a:br>
              <a:rPr lang="en-US" dirty="0" smtClean="0"/>
            </a:br>
            <a:r>
              <a:rPr lang="en-US" dirty="0" err="1" smtClean="0"/>
              <a:t>irl</a:t>
            </a:r>
            <a:r>
              <a:rPr lang="en-US" dirty="0" smtClean="0"/>
              <a:t> +</a:t>
            </a:r>
            <a:br>
              <a:rPr lang="en-US" dirty="0" smtClean="0"/>
            </a:br>
            <a:r>
              <a:rPr lang="en-US" dirty="0" smtClean="0"/>
              <a:t>digital + </a:t>
            </a:r>
            <a:br>
              <a:rPr lang="en-US" dirty="0" smtClean="0"/>
            </a:br>
            <a:r>
              <a:rPr lang="en-US" dirty="0" smtClean="0"/>
              <a:t>you are the average of the 5 people you interact with the most</a:t>
            </a:r>
            <a:endParaRPr lang="en-US" dirty="0"/>
          </a:p>
        </p:txBody>
      </p:sp>
    </p:spTree>
    <p:extLst>
      <p:ext uri="{BB962C8B-B14F-4D97-AF65-F5344CB8AC3E}">
        <p14:creationId xmlns:p14="http://schemas.microsoft.com/office/powerpoint/2010/main" val="23256715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488" y="192024"/>
            <a:ext cx="10515600" cy="4416552"/>
          </a:xfrm>
        </p:spPr>
        <p:txBody>
          <a:bodyPr>
            <a:noAutofit/>
          </a:bodyPr>
          <a:lstStyle/>
          <a:p>
            <a:pPr marL="0" indent="0" algn="ctr">
              <a:buNone/>
            </a:pPr>
            <a:endParaRPr lang="en-US" sz="3200" dirty="0" smtClean="0"/>
          </a:p>
          <a:p>
            <a:pPr marL="0" indent="0" algn="ctr">
              <a:buNone/>
            </a:pPr>
            <a:r>
              <a:rPr lang="en-US" dirty="0" smtClean="0"/>
              <a:t>attend things. meetings. lectures. meet-ups</a:t>
            </a:r>
          </a:p>
          <a:p>
            <a:pPr marL="0" indent="0" algn="ctr">
              <a:buNone/>
            </a:pPr>
            <a:r>
              <a:rPr lang="en-US" dirty="0"/>
              <a:t>t</a:t>
            </a:r>
            <a:r>
              <a:rPr lang="en-US" dirty="0" smtClean="0"/>
              <a:t>hank the speaker or participants (no one hears this enough)</a:t>
            </a:r>
          </a:p>
          <a:p>
            <a:pPr marL="0" indent="0" algn="ctr">
              <a:buNone/>
            </a:pPr>
            <a:r>
              <a:rPr lang="en-US" dirty="0"/>
              <a:t>a</a:t>
            </a:r>
            <a:r>
              <a:rPr lang="en-US" dirty="0" smtClean="0"/>
              <a:t>sk for 15 minutes</a:t>
            </a:r>
          </a:p>
          <a:p>
            <a:pPr marL="0" indent="0" algn="ctr">
              <a:buNone/>
            </a:pPr>
            <a:r>
              <a:rPr lang="en-US" dirty="0"/>
              <a:t>s</a:t>
            </a:r>
            <a:r>
              <a:rPr lang="en-US" dirty="0" smtClean="0"/>
              <a:t>chedule it</a:t>
            </a:r>
          </a:p>
          <a:p>
            <a:pPr marL="0" indent="0" algn="ctr">
              <a:buNone/>
            </a:pPr>
            <a:r>
              <a:rPr lang="en-US" dirty="0"/>
              <a:t>a</a:t>
            </a:r>
            <a:r>
              <a:rPr lang="en-US" dirty="0" smtClean="0"/>
              <a:t>sk “who else”</a:t>
            </a:r>
          </a:p>
          <a:p>
            <a:pPr marL="0" indent="0" algn="ctr">
              <a:buNone/>
            </a:pPr>
            <a:r>
              <a:rPr lang="en-US" dirty="0"/>
              <a:t>t</a:t>
            </a:r>
            <a:r>
              <a:rPr lang="en-US" dirty="0" smtClean="0"/>
              <a:t>hank them</a:t>
            </a:r>
          </a:p>
          <a:p>
            <a:pPr marL="0" indent="0" algn="ctr">
              <a:buNone/>
            </a:pPr>
            <a:r>
              <a:rPr lang="en-US" dirty="0"/>
              <a:t>v</a:t>
            </a:r>
            <a:r>
              <a:rPr lang="en-US" dirty="0" smtClean="0"/>
              <a:t>olunteer to help them</a:t>
            </a:r>
          </a:p>
          <a:p>
            <a:pPr marL="0" indent="0" algn="ctr">
              <a:buNone/>
            </a:pPr>
            <a:r>
              <a:rPr lang="en-US" dirty="0"/>
              <a:t>f</a:t>
            </a:r>
            <a:r>
              <a:rPr lang="en-US" dirty="0" smtClean="0"/>
              <a:t>ollow up with what you did</a:t>
            </a:r>
          </a:p>
          <a:p>
            <a:pPr marL="0" indent="0" algn="ctr">
              <a:buNone/>
            </a:pPr>
            <a:r>
              <a:rPr lang="en-US" dirty="0"/>
              <a:t>t</a:t>
            </a:r>
            <a:r>
              <a:rPr lang="en-US" dirty="0" smtClean="0"/>
              <a:t>rack it</a:t>
            </a:r>
          </a:p>
          <a:p>
            <a:pPr marL="0" indent="0" algn="ctr">
              <a:buNone/>
            </a:pPr>
            <a:endParaRPr lang="en-US" dirty="0"/>
          </a:p>
          <a:p>
            <a:pPr marL="0" indent="0" algn="ctr">
              <a:buNone/>
            </a:pPr>
            <a:r>
              <a:rPr lang="en-US" dirty="0"/>
              <a:t>s</a:t>
            </a:r>
            <a:r>
              <a:rPr lang="en-US" dirty="0" smtClean="0"/>
              <a:t>talk people on medium or twitter. get introduced</a:t>
            </a:r>
          </a:p>
          <a:p>
            <a:pPr marL="0" indent="0" algn="ctr">
              <a:buNone/>
            </a:pPr>
            <a:endParaRPr lang="en-US" sz="3200" dirty="0" smtClean="0"/>
          </a:p>
        </p:txBody>
      </p:sp>
    </p:spTree>
    <p:extLst>
      <p:ext uri="{BB962C8B-B14F-4D97-AF65-F5344CB8AC3E}">
        <p14:creationId xmlns:p14="http://schemas.microsoft.com/office/powerpoint/2010/main" val="119672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853" y="2412306"/>
            <a:ext cx="11993563" cy="1395153"/>
          </a:xfrm>
          <a:prstGeom prst="rect">
            <a:avLst/>
          </a:prstGeom>
        </p:spPr>
      </p:pic>
    </p:spTree>
    <p:extLst>
      <p:ext uri="{BB962C8B-B14F-4D97-AF65-F5344CB8AC3E}">
        <p14:creationId xmlns:p14="http://schemas.microsoft.com/office/powerpoint/2010/main" val="201953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 y="2772789"/>
            <a:ext cx="11810198" cy="1325563"/>
          </a:xfrm>
        </p:spPr>
        <p:txBody>
          <a:bodyPr>
            <a:noAutofit/>
          </a:bodyPr>
          <a:lstStyle/>
          <a:p>
            <a:r>
              <a:rPr lang="en-US" sz="2400" dirty="0"/>
              <a:t>Hi Michael:</a:t>
            </a:r>
            <a:br>
              <a:rPr lang="en-US" sz="2400" dirty="0"/>
            </a:br>
            <a:r>
              <a:rPr lang="en-US" sz="2400" dirty="0"/>
              <a:t> </a:t>
            </a:r>
            <a:br>
              <a:rPr lang="en-US" sz="2400" dirty="0"/>
            </a:br>
            <a:r>
              <a:rPr lang="en-US" sz="2400" dirty="0"/>
              <a:t>I’m the fashion designer </a:t>
            </a:r>
            <a:r>
              <a:rPr lang="en-US" sz="2400" dirty="0" smtClean="0"/>
              <a:t>in the front row who </a:t>
            </a:r>
            <a:r>
              <a:rPr lang="en-US" sz="2400" dirty="0"/>
              <a:t>stalks you online </a:t>
            </a:r>
            <a:r>
              <a:rPr lang="en-US" sz="2400" dirty="0" smtClean="0"/>
              <a:t> </a:t>
            </a:r>
            <a:r>
              <a:rPr lang="en-US" sz="2400" dirty="0" smtClean="0">
                <a:sym typeface="Wingdings" panose="05000000000000000000" pitchFamily="2" charset="2"/>
              </a:rPr>
              <a:t></a:t>
            </a:r>
            <a:r>
              <a:rPr lang="en-US" sz="2400" dirty="0"/>
              <a:t/>
            </a:r>
            <a:br>
              <a:rPr lang="en-US" sz="2400" dirty="0"/>
            </a:br>
            <a:r>
              <a:rPr lang="en-US" sz="2400" dirty="0"/>
              <a:t> </a:t>
            </a:r>
            <a:br>
              <a:rPr lang="en-US" sz="2400" dirty="0"/>
            </a:br>
            <a:r>
              <a:rPr lang="en-US" sz="2400" dirty="0"/>
              <a:t>Thank you for a truly inspirational talk today. </a:t>
            </a:r>
            <a:r>
              <a:rPr lang="en-US" sz="2400" dirty="0" smtClean="0"/>
              <a:t>It’s </a:t>
            </a:r>
            <a:r>
              <a:rPr lang="en-US" sz="2400" dirty="0"/>
              <a:t>rare after 10 years of being at MS to hear something completely new. I love the idea of drawing being used to unlock creativity and the mind working in </a:t>
            </a:r>
            <a:r>
              <a:rPr lang="en-US" sz="2400" dirty="0" smtClean="0"/>
              <a:t>a different </a:t>
            </a:r>
            <a:r>
              <a:rPr lang="en-US" sz="2400" dirty="0"/>
              <a:t>way.  I love your charter of driving Microsoft to be a design focused company.  I think that if PepsiCo can do it, we can too! </a:t>
            </a:r>
            <a:r>
              <a:rPr lang="en-US" sz="2400" u="sng" dirty="0">
                <a:hlinkClick r:id="rId2"/>
              </a:rPr>
              <a:t>https://hbr.org/2015/09/how-indra-nooyi-turned-design-thinking-into-strategy</a:t>
            </a:r>
            <a:r>
              <a:rPr lang="en-US" sz="2400" dirty="0"/>
              <a:t/>
            </a:r>
            <a:br>
              <a:rPr lang="en-US" sz="2400" dirty="0"/>
            </a:br>
            <a:r>
              <a:rPr lang="en-US" sz="2400" dirty="0"/>
              <a:t> </a:t>
            </a:r>
            <a:br>
              <a:rPr lang="en-US" sz="2400" dirty="0"/>
            </a:br>
            <a:r>
              <a:rPr lang="en-US" sz="2400" dirty="0" smtClean="0"/>
              <a:t>I have some ideas on how we can bring creativity to the forefront of everyone’s jobs on my team but I’d love your opinion. Do you mind if I set up 15 mins to talk to you about it?</a:t>
            </a:r>
            <a:r>
              <a:rPr lang="en-US" sz="2400" dirty="0"/>
              <a:t/>
            </a:r>
            <a:br>
              <a:rPr lang="en-US" sz="2400" dirty="0"/>
            </a:br>
            <a:r>
              <a:rPr lang="en-US" sz="2400" dirty="0"/>
              <a:t> </a:t>
            </a:r>
            <a:br>
              <a:rPr lang="en-US" sz="2400" dirty="0"/>
            </a:br>
            <a:r>
              <a:rPr lang="en-US" sz="2400" dirty="0"/>
              <a:t>Thank you again,</a:t>
            </a:r>
            <a:br>
              <a:rPr lang="en-US" sz="2400" dirty="0"/>
            </a:br>
            <a:r>
              <a:rPr lang="en-US" sz="2400" dirty="0"/>
              <a:t>Dona</a:t>
            </a:r>
            <a:br>
              <a:rPr lang="en-US" sz="2400" dirty="0"/>
            </a:br>
            <a:endParaRPr lang="en-US" sz="2400" i="1" dirty="0"/>
          </a:p>
        </p:txBody>
      </p:sp>
    </p:spTree>
    <p:extLst>
      <p:ext uri="{BB962C8B-B14F-4D97-AF65-F5344CB8AC3E}">
        <p14:creationId xmlns:p14="http://schemas.microsoft.com/office/powerpoint/2010/main" val="54000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2257933"/>
            <a:ext cx="10515600" cy="1325563"/>
          </a:xfrm>
        </p:spPr>
        <p:txBody>
          <a:bodyPr/>
          <a:lstStyle/>
          <a:p>
            <a:pPr algn="ctr"/>
            <a:r>
              <a:rPr lang="en-US" dirty="0"/>
              <a:t>b</a:t>
            </a:r>
            <a:r>
              <a:rPr lang="en-US" dirty="0" smtClean="0"/>
              <a:t>e </a:t>
            </a:r>
            <a:r>
              <a:rPr lang="en-US" dirty="0" smtClean="0">
                <a:solidFill>
                  <a:srgbClr val="0070C0"/>
                </a:solidFill>
              </a:rPr>
              <a:t>memorable</a:t>
            </a:r>
            <a:endParaRPr lang="en-US" dirty="0">
              <a:solidFill>
                <a:srgbClr val="0070C0"/>
              </a:solidFill>
            </a:endParaRPr>
          </a:p>
        </p:txBody>
      </p:sp>
    </p:spTree>
    <p:extLst>
      <p:ext uri="{BB962C8B-B14F-4D97-AF65-F5344CB8AC3E}">
        <p14:creationId xmlns:p14="http://schemas.microsoft.com/office/powerpoint/2010/main" val="6347408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2257933"/>
            <a:ext cx="10515600" cy="1325563"/>
          </a:xfrm>
        </p:spPr>
        <p:txBody>
          <a:bodyPr/>
          <a:lstStyle/>
          <a:p>
            <a:pPr algn="ctr"/>
            <a:r>
              <a:rPr lang="en-US" dirty="0"/>
              <a:t>y</a:t>
            </a:r>
            <a:r>
              <a:rPr lang="en-US" dirty="0" smtClean="0"/>
              <a:t>ou will not </a:t>
            </a:r>
            <a:r>
              <a:rPr lang="en-US" dirty="0" smtClean="0">
                <a:solidFill>
                  <a:srgbClr val="0070C0"/>
                </a:solidFill>
              </a:rPr>
              <a:t>stand out </a:t>
            </a:r>
            <a:r>
              <a:rPr lang="en-US" dirty="0" smtClean="0"/>
              <a:t>if you try to </a:t>
            </a:r>
            <a:r>
              <a:rPr lang="en-US" dirty="0" smtClean="0">
                <a:solidFill>
                  <a:schemeClr val="accent6"/>
                </a:solidFill>
              </a:rPr>
              <a:t>blend in</a:t>
            </a:r>
            <a:endParaRPr lang="en-US" dirty="0">
              <a:solidFill>
                <a:schemeClr val="accent6"/>
              </a:solidFill>
            </a:endParaRPr>
          </a:p>
        </p:txBody>
      </p:sp>
    </p:spTree>
    <p:extLst>
      <p:ext uri="{BB962C8B-B14F-4D97-AF65-F5344CB8AC3E}">
        <p14:creationId xmlns:p14="http://schemas.microsoft.com/office/powerpoint/2010/main" val="10528559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5002" y="963652"/>
            <a:ext cx="3801045" cy="5498435"/>
          </a:xfrm>
          <a:prstGeom prst="rect">
            <a:avLst/>
          </a:prstGeom>
        </p:spPr>
      </p:pic>
      <p:pic>
        <p:nvPicPr>
          <p:cNvPr id="5" name="Picture 4"/>
          <p:cNvPicPr>
            <a:picLocks noChangeAspect="1"/>
          </p:cNvPicPr>
          <p:nvPr/>
        </p:nvPicPr>
        <p:blipFill>
          <a:blip r:embed="rId3"/>
          <a:stretch>
            <a:fillRect/>
          </a:stretch>
        </p:blipFill>
        <p:spPr>
          <a:xfrm>
            <a:off x="8251096" y="963652"/>
            <a:ext cx="4626704" cy="5757188"/>
          </a:xfrm>
          <a:prstGeom prst="rect">
            <a:avLst/>
          </a:prstGeom>
        </p:spPr>
      </p:pic>
      <p:pic>
        <p:nvPicPr>
          <p:cNvPr id="2" name="Picture 1"/>
          <p:cNvPicPr>
            <a:picLocks noChangeAspect="1"/>
          </p:cNvPicPr>
          <p:nvPr/>
        </p:nvPicPr>
        <p:blipFill>
          <a:blip r:embed="rId4"/>
          <a:stretch>
            <a:fillRect/>
          </a:stretch>
        </p:blipFill>
        <p:spPr>
          <a:xfrm>
            <a:off x="3396043" y="91440"/>
            <a:ext cx="4989631" cy="4412551"/>
          </a:xfrm>
          <a:prstGeom prst="rect">
            <a:avLst/>
          </a:prstGeom>
        </p:spPr>
      </p:pic>
    </p:spTree>
    <p:extLst>
      <p:ext uri="{BB962C8B-B14F-4D97-AF65-F5344CB8AC3E}">
        <p14:creationId xmlns:p14="http://schemas.microsoft.com/office/powerpoint/2010/main" val="375027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0613" y="4023107"/>
            <a:ext cx="3438525" cy="2762250"/>
          </a:xfrm>
          <a:prstGeom prst="rect">
            <a:avLst/>
          </a:prstGeom>
        </p:spPr>
      </p:pic>
      <p:pic>
        <p:nvPicPr>
          <p:cNvPr id="10" name="Picture 9"/>
          <p:cNvPicPr>
            <a:picLocks noChangeAspect="1"/>
          </p:cNvPicPr>
          <p:nvPr/>
        </p:nvPicPr>
        <p:blipFill>
          <a:blip r:embed="rId3"/>
          <a:stretch>
            <a:fillRect/>
          </a:stretch>
        </p:blipFill>
        <p:spPr>
          <a:xfrm>
            <a:off x="3714877" y="0"/>
            <a:ext cx="5848224" cy="2803668"/>
          </a:xfrm>
          <a:prstGeom prst="rect">
            <a:avLst/>
          </a:prstGeom>
        </p:spPr>
      </p:pic>
      <p:pic>
        <p:nvPicPr>
          <p:cNvPr id="11" name="Picture 10"/>
          <p:cNvPicPr>
            <a:picLocks noChangeAspect="1"/>
          </p:cNvPicPr>
          <p:nvPr/>
        </p:nvPicPr>
        <p:blipFill>
          <a:blip r:embed="rId4"/>
          <a:stretch>
            <a:fillRect/>
          </a:stretch>
        </p:blipFill>
        <p:spPr>
          <a:xfrm>
            <a:off x="8293100" y="0"/>
            <a:ext cx="3898900" cy="2803668"/>
          </a:xfrm>
          <a:prstGeom prst="rect">
            <a:avLst/>
          </a:prstGeom>
        </p:spPr>
      </p:pic>
      <p:pic>
        <p:nvPicPr>
          <p:cNvPr id="12" name="Picture 11"/>
          <p:cNvPicPr>
            <a:picLocks noChangeAspect="1"/>
          </p:cNvPicPr>
          <p:nvPr/>
        </p:nvPicPr>
        <p:blipFill>
          <a:blip r:embed="rId5"/>
          <a:stretch>
            <a:fillRect/>
          </a:stretch>
        </p:blipFill>
        <p:spPr>
          <a:xfrm>
            <a:off x="-5335" y="0"/>
            <a:ext cx="4705096" cy="3462240"/>
          </a:xfrm>
          <a:prstGeom prst="rect">
            <a:avLst/>
          </a:prstGeom>
        </p:spPr>
      </p:pic>
      <p:pic>
        <p:nvPicPr>
          <p:cNvPr id="13" name="Picture 12"/>
          <p:cNvPicPr>
            <a:picLocks noChangeAspect="1"/>
          </p:cNvPicPr>
          <p:nvPr/>
        </p:nvPicPr>
        <p:blipFill>
          <a:blip r:embed="rId6"/>
          <a:stretch>
            <a:fillRect/>
          </a:stretch>
        </p:blipFill>
        <p:spPr>
          <a:xfrm>
            <a:off x="6718245" y="3134107"/>
            <a:ext cx="5473755" cy="3651250"/>
          </a:xfrm>
          <a:prstGeom prst="rect">
            <a:avLst/>
          </a:prstGeom>
        </p:spPr>
      </p:pic>
      <p:pic>
        <p:nvPicPr>
          <p:cNvPr id="8" name="Picture 7"/>
          <p:cNvPicPr>
            <a:picLocks noChangeAspect="1"/>
          </p:cNvPicPr>
          <p:nvPr/>
        </p:nvPicPr>
        <p:blipFill>
          <a:blip r:embed="rId7"/>
          <a:stretch>
            <a:fillRect/>
          </a:stretch>
        </p:blipFill>
        <p:spPr>
          <a:xfrm>
            <a:off x="3180592" y="3045064"/>
            <a:ext cx="3886200" cy="2562225"/>
          </a:xfrm>
          <a:prstGeom prst="rect">
            <a:avLst/>
          </a:prstGeom>
        </p:spPr>
      </p:pic>
    </p:spTree>
    <p:extLst>
      <p:ext uri="{BB962C8B-B14F-4D97-AF65-F5344CB8AC3E}">
        <p14:creationId xmlns:p14="http://schemas.microsoft.com/office/powerpoint/2010/main" val="201335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1298130"/>
            <a:ext cx="6193536" cy="3164459"/>
          </a:xfrm>
        </p:spPr>
        <p:txBody>
          <a:bodyPr>
            <a:normAutofit/>
          </a:bodyPr>
          <a:lstStyle/>
          <a:p>
            <a:pPr algn="ctr"/>
            <a:r>
              <a:rPr lang="en-US" b="1" dirty="0">
                <a:solidFill>
                  <a:srgbClr val="0070C0"/>
                </a:solidFill>
              </a:rPr>
              <a:t>b</a:t>
            </a:r>
            <a:r>
              <a:rPr lang="en-US" b="1" dirty="0" smtClean="0">
                <a:solidFill>
                  <a:srgbClr val="0070C0"/>
                </a:solidFill>
              </a:rPr>
              <a:t>rand</a:t>
            </a:r>
            <a:r>
              <a:rPr lang="en-US" dirty="0" smtClean="0">
                <a:solidFill>
                  <a:srgbClr val="00B0F0"/>
                </a:solidFill>
              </a:rPr>
              <a:t> </a:t>
            </a:r>
            <a:r>
              <a:rPr lang="en-US" dirty="0" smtClean="0"/>
              <a:t>= </a:t>
            </a:r>
            <a:br>
              <a:rPr lang="en-US" dirty="0" smtClean="0"/>
            </a:br>
            <a:r>
              <a:rPr lang="en-US" dirty="0" smtClean="0"/>
              <a:t>superpowers + </a:t>
            </a:r>
            <a:br>
              <a:rPr lang="en-US" dirty="0" smtClean="0"/>
            </a:br>
            <a:r>
              <a:rPr lang="en-US" dirty="0" smtClean="0"/>
              <a:t>professional presence + </a:t>
            </a:r>
            <a:br>
              <a:rPr lang="en-US" dirty="0" smtClean="0"/>
            </a:br>
            <a:r>
              <a:rPr lang="en-US" dirty="0" smtClean="0"/>
              <a:t>reputation + </a:t>
            </a:r>
            <a:br>
              <a:rPr lang="en-US" dirty="0" smtClean="0"/>
            </a:br>
            <a:r>
              <a:rPr lang="en-US" dirty="0" smtClean="0"/>
              <a:t>relationships</a:t>
            </a:r>
            <a:endParaRPr lang="en-US" dirty="0"/>
          </a:p>
        </p:txBody>
      </p:sp>
      <p:pic>
        <p:nvPicPr>
          <p:cNvPr id="3" name="Picture 2"/>
          <p:cNvPicPr>
            <a:picLocks noChangeAspect="1"/>
          </p:cNvPicPr>
          <p:nvPr/>
        </p:nvPicPr>
        <p:blipFill>
          <a:blip r:embed="rId2"/>
          <a:stretch>
            <a:fillRect/>
          </a:stretch>
        </p:blipFill>
        <p:spPr>
          <a:xfrm>
            <a:off x="6312408" y="0"/>
            <a:ext cx="5879592" cy="6858000"/>
          </a:xfrm>
          <a:prstGeom prst="rect">
            <a:avLst/>
          </a:prstGeom>
        </p:spPr>
      </p:pic>
    </p:spTree>
    <p:extLst>
      <p:ext uri="{BB962C8B-B14F-4D97-AF65-F5344CB8AC3E}">
        <p14:creationId xmlns:p14="http://schemas.microsoft.com/office/powerpoint/2010/main" val="41445307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3762"/>
            <a:ext cx="10515600" cy="1325563"/>
          </a:xfrm>
        </p:spPr>
        <p:txBody>
          <a:bodyPr/>
          <a:lstStyle/>
          <a:p>
            <a:pPr algn="ctr"/>
            <a:r>
              <a:rPr lang="en-US" dirty="0"/>
              <a:t>t</a:t>
            </a:r>
            <a:r>
              <a:rPr lang="en-US" dirty="0" smtClean="0"/>
              <a:t>ech = </a:t>
            </a:r>
            <a:r>
              <a:rPr lang="en-US" dirty="0" smtClean="0">
                <a:solidFill>
                  <a:srgbClr val="0070C0"/>
                </a:solidFill>
              </a:rPr>
              <a:t>literacy</a:t>
            </a:r>
            <a:endParaRPr lang="en-US" dirty="0">
              <a:solidFill>
                <a:srgbClr val="0070C0"/>
              </a:solidFill>
            </a:endParaRPr>
          </a:p>
        </p:txBody>
      </p:sp>
    </p:spTree>
    <p:extLst>
      <p:ext uri="{BB962C8B-B14F-4D97-AF65-F5344CB8AC3E}">
        <p14:creationId xmlns:p14="http://schemas.microsoft.com/office/powerpoint/2010/main" val="227372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578" y="121920"/>
            <a:ext cx="7855422" cy="6558013"/>
          </a:xfrm>
        </p:spPr>
        <p:txBody>
          <a:bodyPr>
            <a:normAutofit lnSpcReduction="10000"/>
          </a:bodyPr>
          <a:lstStyle/>
          <a:p>
            <a:pPr marL="0" indent="0" algn="ctr">
              <a:buNone/>
            </a:pPr>
            <a:r>
              <a:rPr lang="en-US" sz="4000" dirty="0"/>
              <a:t>concept of “writing</a:t>
            </a:r>
            <a:r>
              <a:rPr lang="en-US" sz="4000" dirty="0" smtClean="0"/>
              <a:t>”</a:t>
            </a:r>
          </a:p>
          <a:p>
            <a:pPr marL="0" indent="0" algn="ctr">
              <a:buNone/>
            </a:pPr>
            <a:endParaRPr lang="en-US" sz="4000" dirty="0"/>
          </a:p>
          <a:p>
            <a:pPr marL="0" indent="0" algn="ctr">
              <a:buNone/>
            </a:pPr>
            <a:r>
              <a:rPr lang="en-US" dirty="0" smtClean="0"/>
              <a:t>we learn to write when we’re young</a:t>
            </a:r>
          </a:p>
          <a:p>
            <a:pPr marL="0" indent="0" algn="ctr">
              <a:buNone/>
            </a:pPr>
            <a:endParaRPr lang="en-US" dirty="0" smtClean="0"/>
          </a:p>
          <a:p>
            <a:pPr marL="0" indent="0" algn="ctr">
              <a:buNone/>
            </a:pPr>
            <a:r>
              <a:rPr lang="en-US" dirty="0"/>
              <a:t>w</a:t>
            </a:r>
            <a:r>
              <a:rPr lang="en-US" dirty="0" smtClean="0"/>
              <a:t>e use it every day</a:t>
            </a:r>
          </a:p>
          <a:p>
            <a:pPr marL="0" indent="0" algn="ctr">
              <a:buNone/>
            </a:pPr>
            <a:endParaRPr lang="en-US" dirty="0" smtClean="0"/>
          </a:p>
          <a:p>
            <a:pPr marL="0" indent="0" algn="ctr">
              <a:buNone/>
            </a:pPr>
            <a:r>
              <a:rPr lang="en-US" dirty="0"/>
              <a:t>n</a:t>
            </a:r>
            <a:r>
              <a:rPr lang="en-US" dirty="0" smtClean="0"/>
              <a:t>ot all of us work at a publishing company</a:t>
            </a:r>
          </a:p>
          <a:p>
            <a:pPr marL="0" indent="0" algn="ctr">
              <a:buNone/>
            </a:pPr>
            <a:r>
              <a:rPr lang="en-US" dirty="0"/>
              <a:t>n</a:t>
            </a:r>
            <a:r>
              <a:rPr lang="en-US" dirty="0" smtClean="0"/>
              <a:t>ot all of us are authors</a:t>
            </a:r>
          </a:p>
          <a:p>
            <a:pPr marL="0" indent="0" algn="ctr">
              <a:buNone/>
            </a:pPr>
            <a:endParaRPr lang="en-US" dirty="0"/>
          </a:p>
          <a:p>
            <a:pPr marL="0" indent="0" algn="ctr">
              <a:buNone/>
            </a:pPr>
            <a:r>
              <a:rPr lang="en-US" dirty="0" smtClean="0"/>
              <a:t>Many of us write without having an </a:t>
            </a:r>
            <a:r>
              <a:rPr lang="en-US" dirty="0" err="1"/>
              <a:t>e</a:t>
            </a:r>
            <a:r>
              <a:rPr lang="en-US" dirty="0" err="1" smtClean="0"/>
              <a:t>nglish</a:t>
            </a:r>
            <a:r>
              <a:rPr lang="en-US" dirty="0" smtClean="0"/>
              <a:t> degree</a:t>
            </a:r>
          </a:p>
          <a:p>
            <a:pPr marL="0" indent="0" algn="ctr">
              <a:buNone/>
            </a:pPr>
            <a:endParaRPr lang="en-US" dirty="0" smtClean="0"/>
          </a:p>
          <a:p>
            <a:pPr marL="457200" lvl="1" indent="0" algn="ctr">
              <a:buNone/>
            </a:pPr>
            <a:r>
              <a:rPr lang="en-US" sz="2800" dirty="0"/>
              <a:t>y</a:t>
            </a:r>
            <a:r>
              <a:rPr lang="en-US" sz="2800" dirty="0" smtClean="0"/>
              <a:t>et this is something that is prevalent in every industry</a:t>
            </a:r>
          </a:p>
          <a:p>
            <a:pPr marL="457200" lvl="1" indent="0" algn="ctr">
              <a:buNone/>
            </a:pPr>
            <a:endParaRPr lang="en-US" sz="2800" dirty="0" smtClean="0"/>
          </a:p>
          <a:p>
            <a:pPr marL="457200" lvl="1" indent="0" algn="ctr">
              <a:buNone/>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336579" cy="6858000"/>
          </a:xfrm>
          <a:prstGeom prst="rect">
            <a:avLst/>
          </a:prstGeom>
        </p:spPr>
      </p:pic>
    </p:spTree>
    <p:extLst>
      <p:ext uri="{BB962C8B-B14F-4D97-AF65-F5344CB8AC3E}">
        <p14:creationId xmlns:p14="http://schemas.microsoft.com/office/powerpoint/2010/main" val="18772361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8920"/>
            <a:ext cx="7855421" cy="6360159"/>
          </a:xfrm>
        </p:spPr>
        <p:txBody>
          <a:bodyPr>
            <a:normAutofit fontScale="77500" lnSpcReduction="20000"/>
          </a:bodyPr>
          <a:lstStyle/>
          <a:p>
            <a:pPr marL="0" indent="0" algn="ctr">
              <a:buNone/>
            </a:pPr>
            <a:r>
              <a:rPr lang="en-US" sz="4000" dirty="0" smtClean="0"/>
              <a:t>tech is </a:t>
            </a:r>
            <a:r>
              <a:rPr lang="en-US" sz="4000" dirty="0" smtClean="0">
                <a:solidFill>
                  <a:srgbClr val="FFC000"/>
                </a:solidFill>
              </a:rPr>
              <a:t>not different</a:t>
            </a:r>
          </a:p>
          <a:p>
            <a:pPr marL="0" indent="0" algn="ctr">
              <a:buNone/>
            </a:pPr>
            <a:endParaRPr lang="en-US" dirty="0" smtClean="0"/>
          </a:p>
          <a:p>
            <a:pPr marL="0" indent="0" algn="ctr">
              <a:buNone/>
            </a:pPr>
            <a:r>
              <a:rPr lang="en-US" dirty="0" smtClean="0"/>
              <a:t>we use tech every day</a:t>
            </a:r>
          </a:p>
          <a:p>
            <a:pPr marL="0" indent="0" algn="ctr">
              <a:buNone/>
            </a:pPr>
            <a:r>
              <a:rPr lang="en-US" dirty="0"/>
              <a:t>n</a:t>
            </a:r>
            <a:r>
              <a:rPr lang="en-US" dirty="0" smtClean="0"/>
              <a:t>ot all of us are “coders”</a:t>
            </a:r>
          </a:p>
          <a:p>
            <a:pPr marL="0" indent="0" algn="ctr">
              <a:buNone/>
            </a:pPr>
            <a:r>
              <a:rPr lang="en-US" dirty="0" smtClean="0"/>
              <a:t> hundreds of jobs that involve tech in other industries</a:t>
            </a:r>
          </a:p>
          <a:p>
            <a:pPr marL="0" indent="0" algn="ctr">
              <a:buNone/>
            </a:pPr>
            <a:endParaRPr lang="en-US" dirty="0" smtClean="0"/>
          </a:p>
          <a:p>
            <a:pPr marL="0" indent="0" algn="ctr">
              <a:buNone/>
            </a:pPr>
            <a:r>
              <a:rPr lang="en-US" sz="2200" dirty="0" smtClean="0"/>
              <a:t>write code</a:t>
            </a:r>
          </a:p>
          <a:p>
            <a:pPr marL="0" lvl="1" indent="0" algn="ctr">
              <a:spcBef>
                <a:spcPts val="1000"/>
              </a:spcBef>
              <a:buNone/>
            </a:pPr>
            <a:r>
              <a:rPr lang="en-US" sz="2200" dirty="0"/>
              <a:t>break code</a:t>
            </a:r>
          </a:p>
          <a:p>
            <a:pPr marL="0" lvl="1" indent="0" algn="ctr">
              <a:spcBef>
                <a:spcPts val="1000"/>
              </a:spcBef>
              <a:buNone/>
            </a:pPr>
            <a:r>
              <a:rPr lang="en-US" sz="2200" dirty="0"/>
              <a:t>talk to customers</a:t>
            </a:r>
          </a:p>
          <a:p>
            <a:pPr marL="0" lvl="1" indent="0" algn="ctr">
              <a:spcBef>
                <a:spcPts val="1000"/>
              </a:spcBef>
              <a:buNone/>
            </a:pPr>
            <a:r>
              <a:rPr lang="en-US" sz="2200" dirty="0"/>
              <a:t>design product vision</a:t>
            </a:r>
          </a:p>
          <a:p>
            <a:pPr marL="0" lvl="1" indent="0" algn="ctr">
              <a:spcBef>
                <a:spcPts val="1000"/>
              </a:spcBef>
              <a:buNone/>
            </a:pPr>
            <a:r>
              <a:rPr lang="en-US" sz="2200" dirty="0"/>
              <a:t>manage product lifecycles</a:t>
            </a:r>
          </a:p>
          <a:p>
            <a:pPr marL="0" lvl="1" indent="0" algn="ctr">
              <a:spcBef>
                <a:spcPts val="1000"/>
              </a:spcBef>
              <a:buNone/>
            </a:pPr>
            <a:r>
              <a:rPr lang="en-US" sz="2200" dirty="0"/>
              <a:t>run experiments</a:t>
            </a:r>
          </a:p>
          <a:p>
            <a:pPr marL="0" lvl="1" indent="0" algn="ctr">
              <a:spcBef>
                <a:spcPts val="1000"/>
              </a:spcBef>
              <a:buNone/>
            </a:pPr>
            <a:r>
              <a:rPr lang="en-US" sz="2200" dirty="0"/>
              <a:t>advocate for </a:t>
            </a:r>
            <a:r>
              <a:rPr lang="en-US" sz="2200" dirty="0" smtClean="0"/>
              <a:t>customers</a:t>
            </a:r>
          </a:p>
          <a:p>
            <a:pPr marL="0" lvl="1" indent="0" algn="ctr">
              <a:spcBef>
                <a:spcPts val="1000"/>
              </a:spcBef>
              <a:buNone/>
            </a:pPr>
            <a:r>
              <a:rPr lang="en-US" sz="2200" dirty="0"/>
              <a:t>d</a:t>
            </a:r>
            <a:r>
              <a:rPr lang="en-US" sz="2200" dirty="0" smtClean="0"/>
              <a:t>evelop marketing plans</a:t>
            </a:r>
            <a:endParaRPr lang="en-US" sz="2200" dirty="0"/>
          </a:p>
          <a:p>
            <a:pPr marL="0" lvl="1" indent="0" algn="ctr">
              <a:spcBef>
                <a:spcPts val="1000"/>
              </a:spcBef>
              <a:buNone/>
            </a:pPr>
            <a:r>
              <a:rPr lang="en-US" sz="2200" dirty="0"/>
              <a:t>sell to </a:t>
            </a:r>
            <a:r>
              <a:rPr lang="en-US" sz="2200" dirty="0" smtClean="0"/>
              <a:t>customers</a:t>
            </a:r>
          </a:p>
          <a:p>
            <a:pPr marL="0" lvl="1" indent="0" algn="ctr">
              <a:spcBef>
                <a:spcPts val="1000"/>
              </a:spcBef>
              <a:buNone/>
            </a:pPr>
            <a:endParaRPr lang="en-US" sz="2200" dirty="0"/>
          </a:p>
          <a:p>
            <a:pPr marL="0" lvl="1" indent="0" algn="ctr">
              <a:spcBef>
                <a:spcPts val="1000"/>
              </a:spcBef>
              <a:buNone/>
            </a:pPr>
            <a:r>
              <a:rPr lang="en-US" sz="4300" dirty="0"/>
              <a:t>t</a:t>
            </a:r>
            <a:r>
              <a:rPr lang="en-US" sz="4300" dirty="0" smtClean="0"/>
              <a:t>ech will be a component of every industry’s evolution</a:t>
            </a:r>
          </a:p>
          <a:p>
            <a:pPr marL="0" lvl="1" indent="0" algn="ctr">
              <a:spcBef>
                <a:spcPts val="1000"/>
              </a:spcBef>
              <a:buNone/>
            </a:pPr>
            <a:endParaRPr lang="en-US" sz="4300" dirty="0"/>
          </a:p>
          <a:p>
            <a:pPr marL="457200" lvl="1" indent="0" algn="ctr">
              <a:buNone/>
            </a:pPr>
            <a:endParaRPr lang="en-US" dirty="0" smtClean="0"/>
          </a:p>
          <a:p>
            <a:pPr marL="0" indent="0" algn="ctr">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55421" y="0"/>
            <a:ext cx="4336579" cy="6858000"/>
          </a:xfrm>
          <a:prstGeom prst="rect">
            <a:avLst/>
          </a:prstGeom>
        </p:spPr>
      </p:pic>
    </p:spTree>
    <p:extLst>
      <p:ext uri="{BB962C8B-B14F-4D97-AF65-F5344CB8AC3E}">
        <p14:creationId xmlns:p14="http://schemas.microsoft.com/office/powerpoint/2010/main" val="11013315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578" y="152400"/>
            <a:ext cx="7631901" cy="6593840"/>
          </a:xfrm>
        </p:spPr>
        <p:txBody>
          <a:bodyPr>
            <a:normAutofit/>
          </a:bodyPr>
          <a:lstStyle/>
          <a:p>
            <a:pPr marL="0" indent="0" algn="ctr">
              <a:buNone/>
            </a:pPr>
            <a:endParaRPr lang="en-US" dirty="0" smtClean="0"/>
          </a:p>
          <a:p>
            <a:pPr marL="0" indent="0" algn="ctr">
              <a:buNone/>
            </a:pPr>
            <a:r>
              <a:rPr lang="en-US" sz="4000" dirty="0"/>
              <a:t>n</a:t>
            </a:r>
            <a:r>
              <a:rPr lang="en-US" sz="4000" dirty="0" smtClean="0"/>
              <a:t>ot everyone who is a leader at a tech company is a “coder”</a:t>
            </a:r>
          </a:p>
          <a:p>
            <a:pPr marL="0" indent="0" algn="ctr">
              <a:buNone/>
            </a:pPr>
            <a:endParaRPr lang="en-US" sz="4000" dirty="0" smtClean="0"/>
          </a:p>
          <a:p>
            <a:pPr marL="0" indent="0" algn="ctr">
              <a:buNone/>
            </a:pPr>
            <a:r>
              <a:rPr lang="en-US" sz="3200" dirty="0"/>
              <a:t>Kevin </a:t>
            </a:r>
            <a:r>
              <a:rPr lang="en-US" sz="3200" dirty="0" err="1" smtClean="0"/>
              <a:t>Systrom</a:t>
            </a:r>
            <a:r>
              <a:rPr lang="en-US" sz="3200" dirty="0" smtClean="0"/>
              <a:t>, Instagram CEO is a marketer</a:t>
            </a:r>
          </a:p>
          <a:p>
            <a:pPr marL="0" indent="0" algn="ctr">
              <a:buNone/>
            </a:pPr>
            <a:r>
              <a:rPr lang="en-US" sz="3200" dirty="0" smtClean="0"/>
              <a:t>Stewart Butterfield, Slack CEO is a philosophy major</a:t>
            </a:r>
          </a:p>
          <a:p>
            <a:pPr marL="0" indent="0" algn="ctr">
              <a:buNone/>
            </a:pPr>
            <a:r>
              <a:rPr lang="en-US" sz="3200" dirty="0" smtClean="0"/>
              <a:t>Kieran Snyder, </a:t>
            </a:r>
            <a:r>
              <a:rPr lang="en-US" sz="3200" dirty="0" err="1" smtClean="0"/>
              <a:t>Textio</a:t>
            </a:r>
            <a:r>
              <a:rPr lang="en-US" sz="3200" dirty="0" smtClean="0"/>
              <a:t> CEO is a linguistics PHD</a:t>
            </a:r>
          </a:p>
          <a:p>
            <a:pPr marL="0" indent="0" algn="ctr">
              <a:buNone/>
            </a:pPr>
            <a:endParaRPr lang="en-US" sz="4000" dirty="0"/>
          </a:p>
          <a:p>
            <a:pPr marL="0" indent="0" algn="ctr">
              <a:buNone/>
            </a:pPr>
            <a:r>
              <a:rPr lang="en-US" dirty="0"/>
              <a:t>t</a:t>
            </a:r>
            <a:r>
              <a:rPr lang="en-US" dirty="0" smtClean="0"/>
              <a:t>hose “other skills” help you solve problems for humans rather than getting buried in “cool” tech details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336579" cy="6858000"/>
          </a:xfrm>
          <a:prstGeom prst="rect">
            <a:avLst/>
          </a:prstGeom>
        </p:spPr>
      </p:pic>
    </p:spTree>
    <p:extLst>
      <p:ext uri="{BB962C8B-B14F-4D97-AF65-F5344CB8AC3E}">
        <p14:creationId xmlns:p14="http://schemas.microsoft.com/office/powerpoint/2010/main" val="12451189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95712" y="1"/>
            <a:ext cx="4600575" cy="6245352"/>
          </a:xfrm>
          <a:prstGeom prst="rect">
            <a:avLst/>
          </a:prstGeom>
        </p:spPr>
      </p:pic>
      <p:sp>
        <p:nvSpPr>
          <p:cNvPr id="2" name="Rectangle 1"/>
          <p:cNvSpPr/>
          <p:nvPr/>
        </p:nvSpPr>
        <p:spPr>
          <a:xfrm>
            <a:off x="5722469" y="6401025"/>
            <a:ext cx="1439048" cy="369332"/>
          </a:xfrm>
          <a:prstGeom prst="rect">
            <a:avLst/>
          </a:prstGeom>
        </p:spPr>
        <p:txBody>
          <a:bodyPr wrap="none">
            <a:spAutoFit/>
          </a:bodyPr>
          <a:lstStyle/>
          <a:p>
            <a:pPr algn="ctr"/>
            <a:r>
              <a:rPr lang="en-US" dirty="0" smtClean="0"/>
              <a:t>@</a:t>
            </a:r>
            <a:r>
              <a:rPr lang="en-US" dirty="0" err="1" smtClean="0"/>
              <a:t>donasarkar</a:t>
            </a:r>
            <a:endParaRPr lang="en-US" dirty="0"/>
          </a:p>
        </p:txBody>
      </p:sp>
      <p:pic>
        <p:nvPicPr>
          <p:cNvPr id="7" name="Picture 6"/>
          <p:cNvPicPr>
            <a:picLocks noChangeAspect="1"/>
          </p:cNvPicPr>
          <p:nvPr/>
        </p:nvPicPr>
        <p:blipFill>
          <a:blip r:embed="rId4"/>
          <a:stretch>
            <a:fillRect/>
          </a:stretch>
        </p:blipFill>
        <p:spPr>
          <a:xfrm>
            <a:off x="5260792" y="6356032"/>
            <a:ext cx="461677" cy="414325"/>
          </a:xfrm>
          <a:prstGeom prst="rect">
            <a:avLst/>
          </a:prstGeom>
        </p:spPr>
      </p:pic>
    </p:spTree>
    <p:extLst>
      <p:ext uri="{BB962C8B-B14F-4D97-AF65-F5344CB8AC3E}">
        <p14:creationId xmlns:p14="http://schemas.microsoft.com/office/powerpoint/2010/main" val="22467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3054" y="2130552"/>
            <a:ext cx="5701145" cy="3417538"/>
          </a:xfrm>
        </p:spPr>
        <p:txBody>
          <a:bodyPr/>
          <a:lstStyle/>
          <a:p>
            <a:pPr marL="0" indent="0" algn="ctr">
              <a:buNone/>
            </a:pPr>
            <a:r>
              <a:rPr lang="en-US" dirty="0" smtClean="0"/>
              <a:t>donasa@microsoft.com</a:t>
            </a:r>
          </a:p>
          <a:p>
            <a:pPr marL="0" indent="0" algn="ctr">
              <a:buNone/>
            </a:pPr>
            <a:r>
              <a:rPr lang="en-US" dirty="0" smtClean="0"/>
              <a:t>twitter.com/</a:t>
            </a:r>
            <a:r>
              <a:rPr lang="en-US" dirty="0" err="1" smtClean="0"/>
              <a:t>donasarkar</a:t>
            </a:r>
            <a:endParaRPr lang="en-US" dirty="0" smtClean="0"/>
          </a:p>
          <a:p>
            <a:pPr marL="0" indent="0" algn="ctr">
              <a:buNone/>
            </a:pPr>
            <a:r>
              <a:rPr lang="en-US" dirty="0" smtClean="0"/>
              <a:t>facebook.com/</a:t>
            </a:r>
            <a:r>
              <a:rPr lang="en-US" dirty="0" err="1" smtClean="0"/>
              <a:t>donasarkarbooks</a:t>
            </a:r>
            <a:endParaRPr lang="en-US" dirty="0" smtClean="0"/>
          </a:p>
          <a:p>
            <a:pPr marL="0" indent="0" algn="ctr">
              <a:buNone/>
            </a:pPr>
            <a:r>
              <a:rPr lang="en-US" dirty="0" smtClean="0"/>
              <a:t>instagram.com/</a:t>
            </a:r>
            <a:r>
              <a:rPr lang="en-US" dirty="0" err="1" smtClean="0"/>
              <a:t>donasarkar</a:t>
            </a:r>
            <a:endParaRPr lang="en-US" dirty="0" smtClean="0"/>
          </a:p>
          <a:p>
            <a:pPr marL="0" indent="0" algn="ctr">
              <a:buNone/>
            </a:pPr>
            <a:r>
              <a:rPr lang="en-US" dirty="0"/>
              <a:t>l</a:t>
            </a:r>
            <a:r>
              <a:rPr lang="en-US" dirty="0" smtClean="0"/>
              <a:t>inkedin.com/</a:t>
            </a:r>
            <a:r>
              <a:rPr lang="en-US" dirty="0" err="1" smtClean="0"/>
              <a:t>donasarkar</a:t>
            </a:r>
            <a:endParaRPr lang="en-US" dirty="0" smtClean="0"/>
          </a:p>
        </p:txBody>
      </p:sp>
      <p:pic>
        <p:nvPicPr>
          <p:cNvPr id="4" name="Picture 3"/>
          <p:cNvPicPr>
            <a:picLocks noChangeAspect="1"/>
          </p:cNvPicPr>
          <p:nvPr/>
        </p:nvPicPr>
        <p:blipFill>
          <a:blip r:embed="rId2"/>
          <a:stretch>
            <a:fillRect/>
          </a:stretch>
        </p:blipFill>
        <p:spPr>
          <a:xfrm>
            <a:off x="1115261" y="868784"/>
            <a:ext cx="3781425" cy="4552950"/>
          </a:xfrm>
          <a:prstGeom prst="rect">
            <a:avLst/>
          </a:prstGeom>
        </p:spPr>
      </p:pic>
    </p:spTree>
    <p:extLst>
      <p:ext uri="{BB962C8B-B14F-4D97-AF65-F5344CB8AC3E}">
        <p14:creationId xmlns:p14="http://schemas.microsoft.com/office/powerpoint/2010/main" val="271285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1783081"/>
            <a:ext cx="7299960" cy="2047304"/>
          </a:xfrm>
        </p:spPr>
        <p:txBody>
          <a:bodyPr>
            <a:normAutofit fontScale="90000"/>
          </a:bodyPr>
          <a:lstStyle/>
          <a:p>
            <a:pPr algn="ctr"/>
            <a:r>
              <a:rPr lang="en-US" sz="6000" dirty="0" smtClean="0">
                <a:solidFill>
                  <a:srgbClr val="0070C0"/>
                </a:solidFill>
              </a:rPr>
              <a:t>superpowers</a:t>
            </a:r>
            <a:r>
              <a:rPr lang="en-US" sz="6000" dirty="0" smtClean="0"/>
              <a:t> = </a:t>
            </a:r>
            <a:r>
              <a:rPr lang="en-US" dirty="0" smtClean="0"/>
              <a:t/>
            </a:r>
            <a:br>
              <a:rPr lang="en-US" dirty="0" smtClean="0"/>
            </a:br>
            <a:r>
              <a:rPr lang="en-US" dirty="0" smtClean="0">
                <a:solidFill>
                  <a:srgbClr val="FFC000"/>
                </a:solidFill>
              </a:rPr>
              <a:t>EQ</a:t>
            </a:r>
            <a:r>
              <a:rPr lang="en-US" dirty="0" smtClean="0"/>
              <a:t> superpower + </a:t>
            </a:r>
            <a:br>
              <a:rPr lang="en-US" dirty="0" smtClean="0"/>
            </a:br>
            <a:r>
              <a:rPr lang="en-US" dirty="0" smtClean="0">
                <a:solidFill>
                  <a:srgbClr val="FFC000"/>
                </a:solidFill>
              </a:rPr>
              <a:t>IQ</a:t>
            </a:r>
            <a:r>
              <a:rPr lang="en-US" dirty="0" smtClean="0"/>
              <a:t> superpower</a:t>
            </a:r>
            <a:endParaRPr lang="en-US" dirty="0"/>
          </a:p>
        </p:txBody>
      </p:sp>
      <p:pic>
        <p:nvPicPr>
          <p:cNvPr id="3" name="Picture 2"/>
          <p:cNvPicPr>
            <a:picLocks noChangeAspect="1"/>
          </p:cNvPicPr>
          <p:nvPr/>
        </p:nvPicPr>
        <p:blipFill>
          <a:blip r:embed="rId2"/>
          <a:stretch>
            <a:fillRect/>
          </a:stretch>
        </p:blipFill>
        <p:spPr>
          <a:xfrm>
            <a:off x="7629525" y="73152"/>
            <a:ext cx="4562475" cy="6886575"/>
          </a:xfrm>
          <a:prstGeom prst="rect">
            <a:avLst/>
          </a:prstGeom>
        </p:spPr>
      </p:pic>
    </p:spTree>
    <p:extLst>
      <p:ext uri="{BB962C8B-B14F-4D97-AF65-F5344CB8AC3E}">
        <p14:creationId xmlns:p14="http://schemas.microsoft.com/office/powerpoint/2010/main" val="2773833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75212"/>
            <a:ext cx="5157787" cy="823912"/>
          </a:xfrm>
        </p:spPr>
        <p:txBody>
          <a:bodyPr/>
          <a:lstStyle/>
          <a:p>
            <a:pPr algn="ctr"/>
            <a:r>
              <a:rPr lang="en-US" sz="4000" dirty="0" smtClean="0">
                <a:solidFill>
                  <a:srgbClr val="FFC000"/>
                </a:solidFill>
              </a:rPr>
              <a:t>EQ</a:t>
            </a:r>
            <a:r>
              <a:rPr lang="en-US" sz="4000" dirty="0" smtClean="0">
                <a:solidFill>
                  <a:srgbClr val="00B0F0"/>
                </a:solidFill>
              </a:rPr>
              <a:t> </a:t>
            </a:r>
            <a:r>
              <a:rPr lang="en-US" sz="4000" dirty="0" smtClean="0"/>
              <a:t>superpower</a:t>
            </a:r>
            <a:r>
              <a:rPr lang="en-US" dirty="0" smtClean="0"/>
              <a:t>	</a:t>
            </a:r>
            <a:endParaRPr lang="en-US" dirty="0"/>
          </a:p>
        </p:txBody>
      </p:sp>
      <p:sp>
        <p:nvSpPr>
          <p:cNvPr id="4" name="Content Placeholder 3"/>
          <p:cNvSpPr>
            <a:spLocks noGrp="1"/>
          </p:cNvSpPr>
          <p:nvPr>
            <p:ph sz="half" idx="2"/>
          </p:nvPr>
        </p:nvSpPr>
        <p:spPr>
          <a:xfrm>
            <a:off x="557784" y="1295112"/>
            <a:ext cx="5439791" cy="4072416"/>
          </a:xfrm>
        </p:spPr>
        <p:txBody>
          <a:bodyPr>
            <a:normAutofit/>
          </a:bodyPr>
          <a:lstStyle/>
          <a:p>
            <a:pPr marL="0" indent="0" algn="ctr">
              <a:buNone/>
            </a:pPr>
            <a:r>
              <a:rPr lang="en-US" dirty="0"/>
              <a:t>…what have you always done well?</a:t>
            </a:r>
          </a:p>
          <a:p>
            <a:pPr marL="0" indent="0" algn="ctr">
              <a:buNone/>
            </a:pPr>
            <a:r>
              <a:rPr lang="en-US" dirty="0"/>
              <a:t>…what do people call on you for?</a:t>
            </a:r>
          </a:p>
          <a:p>
            <a:pPr marL="0" indent="0" algn="ctr">
              <a:buNone/>
            </a:pPr>
            <a:r>
              <a:rPr lang="en-US" dirty="0"/>
              <a:t>…this is a skill you will always </a:t>
            </a:r>
            <a:r>
              <a:rPr lang="en-US" dirty="0" smtClean="0"/>
              <a:t>have</a:t>
            </a:r>
          </a:p>
          <a:p>
            <a:pPr marL="0" indent="0" algn="ctr">
              <a:buNone/>
            </a:pPr>
            <a:endParaRPr lang="en-US" dirty="0"/>
          </a:p>
          <a:p>
            <a:pPr marL="0" indent="0" algn="ctr">
              <a:buNone/>
            </a:pPr>
            <a:r>
              <a:rPr lang="en-US" dirty="0" smtClean="0"/>
              <a:t>haggling and negotiating or</a:t>
            </a:r>
          </a:p>
          <a:p>
            <a:pPr marL="0" indent="0" algn="ctr">
              <a:buNone/>
            </a:pPr>
            <a:r>
              <a:rPr lang="en-US" dirty="0" smtClean="0"/>
              <a:t>thinking through details or</a:t>
            </a:r>
          </a:p>
          <a:p>
            <a:pPr marL="0" indent="0" algn="ctr">
              <a:buNone/>
            </a:pPr>
            <a:r>
              <a:rPr lang="en-US" dirty="0" smtClean="0"/>
              <a:t>organizing lots of people or</a:t>
            </a:r>
          </a:p>
          <a:p>
            <a:pPr marL="0" indent="0" algn="ctr">
              <a:buNone/>
            </a:pPr>
            <a:r>
              <a:rPr lang="en-US" dirty="0" smtClean="0"/>
              <a:t>writing well or…</a:t>
            </a:r>
          </a:p>
          <a:p>
            <a:pPr marL="0" indent="0">
              <a:buNone/>
            </a:pPr>
            <a:endParaRPr lang="en-US" dirty="0" smtClean="0"/>
          </a:p>
          <a:p>
            <a:endParaRPr lang="en-US" dirty="0"/>
          </a:p>
        </p:txBody>
      </p:sp>
      <p:sp>
        <p:nvSpPr>
          <p:cNvPr id="5" name="Text Placeholder 4"/>
          <p:cNvSpPr>
            <a:spLocks noGrp="1"/>
          </p:cNvSpPr>
          <p:nvPr>
            <p:ph type="body" sz="quarter" idx="3"/>
          </p:nvPr>
        </p:nvSpPr>
        <p:spPr>
          <a:xfrm>
            <a:off x="6763326" y="5587721"/>
            <a:ext cx="5183188" cy="823912"/>
          </a:xfrm>
        </p:spPr>
        <p:txBody>
          <a:bodyPr>
            <a:normAutofit/>
          </a:bodyPr>
          <a:lstStyle/>
          <a:p>
            <a:pPr algn="ctr"/>
            <a:r>
              <a:rPr lang="en-US" sz="4000" dirty="0" smtClean="0">
                <a:solidFill>
                  <a:srgbClr val="0070C0"/>
                </a:solidFill>
              </a:rPr>
              <a:t>IQ</a:t>
            </a:r>
            <a:r>
              <a:rPr lang="en-US" sz="4000" dirty="0" smtClean="0"/>
              <a:t> superpower</a:t>
            </a:r>
            <a:endParaRPr lang="en-US" sz="4000" dirty="0"/>
          </a:p>
        </p:txBody>
      </p:sp>
      <p:sp>
        <p:nvSpPr>
          <p:cNvPr id="6" name="Content Placeholder 5"/>
          <p:cNvSpPr>
            <a:spLocks noGrp="1"/>
          </p:cNvSpPr>
          <p:nvPr>
            <p:ph sz="quarter" idx="4"/>
          </p:nvPr>
        </p:nvSpPr>
        <p:spPr>
          <a:xfrm>
            <a:off x="6630554" y="1803112"/>
            <a:ext cx="5183188" cy="3684588"/>
          </a:xfrm>
        </p:spPr>
        <p:txBody>
          <a:bodyPr/>
          <a:lstStyle/>
          <a:p>
            <a:pPr marL="0" indent="0" algn="ctr">
              <a:buNone/>
            </a:pPr>
            <a:r>
              <a:rPr lang="en-US" dirty="0" smtClean="0"/>
              <a:t>data analytics or</a:t>
            </a:r>
          </a:p>
          <a:p>
            <a:pPr marL="0" indent="0" algn="ctr">
              <a:buNone/>
            </a:pPr>
            <a:r>
              <a:rPr lang="en-US" dirty="0"/>
              <a:t>o</a:t>
            </a:r>
            <a:r>
              <a:rPr lang="en-US" dirty="0" smtClean="0"/>
              <a:t>perations or</a:t>
            </a:r>
          </a:p>
          <a:p>
            <a:pPr marL="0" indent="0" algn="ctr">
              <a:buNone/>
            </a:pPr>
            <a:r>
              <a:rPr lang="en-US" dirty="0"/>
              <a:t>a</a:t>
            </a:r>
            <a:r>
              <a:rPr lang="en-US" dirty="0" smtClean="0"/>
              <a:t>ds or</a:t>
            </a:r>
          </a:p>
          <a:p>
            <a:pPr marL="0" indent="0" algn="ctr">
              <a:buNone/>
            </a:pPr>
            <a:r>
              <a:rPr lang="en-US" dirty="0"/>
              <a:t>c</a:t>
            </a:r>
            <a:r>
              <a:rPr lang="en-US" dirty="0" smtClean="0"/>
              <a:t>oding or…</a:t>
            </a:r>
          </a:p>
          <a:p>
            <a:pPr marL="0" indent="0" algn="ctr">
              <a:buNone/>
            </a:pPr>
            <a:r>
              <a:rPr lang="en-US" dirty="0" smtClean="0"/>
              <a:t>…what class you did love?</a:t>
            </a:r>
          </a:p>
          <a:p>
            <a:pPr marL="0" indent="0" algn="ctr">
              <a:buNone/>
            </a:pPr>
            <a:r>
              <a:rPr lang="en-US" dirty="0" smtClean="0"/>
              <a:t>…what is your area of study?</a:t>
            </a:r>
          </a:p>
          <a:p>
            <a:pPr marL="0" indent="0" algn="ctr">
              <a:buNone/>
            </a:pPr>
            <a:r>
              <a:rPr lang="en-US" dirty="0" smtClean="0"/>
              <a:t>…this will change every few years</a:t>
            </a:r>
          </a:p>
          <a:p>
            <a:endParaRPr lang="en-US" dirty="0" smtClean="0"/>
          </a:p>
        </p:txBody>
      </p:sp>
    </p:spTree>
    <p:extLst>
      <p:ext uri="{BB962C8B-B14F-4D97-AF65-F5344CB8AC3E}">
        <p14:creationId xmlns:p14="http://schemas.microsoft.com/office/powerpoint/2010/main" val="37830813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72" y="120073"/>
            <a:ext cx="10515600" cy="6031346"/>
          </a:xfrm>
        </p:spPr>
        <p:txBody>
          <a:bodyPr>
            <a:normAutofit fontScale="90000"/>
          </a:bodyPr>
          <a:lstStyle/>
          <a:p>
            <a:r>
              <a:rPr lang="en-US" b="1" dirty="0" smtClean="0">
                <a:solidFill>
                  <a:srgbClr val="FFC000"/>
                </a:solidFill>
              </a:rPr>
              <a:t>EQ</a:t>
            </a:r>
            <a:r>
              <a:rPr lang="en-US" dirty="0" smtClean="0"/>
              <a:t> superpower = inspiring people to do more than they imagined</a:t>
            </a:r>
            <a:br>
              <a:rPr lang="en-US" dirty="0" smtClean="0"/>
            </a:br>
            <a:r>
              <a:rPr lang="en-US" dirty="0"/>
              <a:t/>
            </a:r>
            <a:br>
              <a:rPr lang="en-US" dirty="0"/>
            </a:br>
            <a:r>
              <a:rPr lang="en-US" b="1" dirty="0" smtClean="0">
                <a:solidFill>
                  <a:srgbClr val="FFC000"/>
                </a:solidFill>
              </a:rPr>
              <a:t>IQ</a:t>
            </a:r>
            <a:r>
              <a:rPr lang="en-US" dirty="0" smtClean="0">
                <a:solidFill>
                  <a:srgbClr val="FFC000"/>
                </a:solidFill>
              </a:rPr>
              <a:t> </a:t>
            </a:r>
            <a:r>
              <a:rPr lang="en-US" dirty="0" smtClean="0"/>
              <a:t>superpower = being a developer; </a:t>
            </a:r>
            <a:br>
              <a:rPr lang="en-US" dirty="0" smtClean="0"/>
            </a:br>
            <a:r>
              <a:rPr lang="en-US" dirty="0" smtClean="0"/>
              <a:t>understanding old school industries like autos, fashion and publishing</a:t>
            </a:r>
            <a:br>
              <a:rPr lang="en-US" dirty="0" smtClean="0"/>
            </a:br>
            <a:r>
              <a:rPr lang="en-US" dirty="0"/>
              <a:t/>
            </a:r>
            <a:br>
              <a:rPr lang="en-US" dirty="0"/>
            </a:br>
            <a:r>
              <a:rPr lang="en-US" dirty="0" smtClean="0"/>
              <a:t>put ‘</a:t>
            </a:r>
            <a:r>
              <a:rPr lang="en-US" dirty="0" err="1" smtClean="0"/>
              <a:t>em</a:t>
            </a:r>
            <a:r>
              <a:rPr lang="en-US" dirty="0" smtClean="0"/>
              <a:t> together = building a platform so developers in ALL industries have the </a:t>
            </a:r>
            <a:r>
              <a:rPr lang="en-US" dirty="0" smtClean="0">
                <a:solidFill>
                  <a:srgbClr val="00B0F0"/>
                </a:solidFill>
              </a:rPr>
              <a:t>most amazing experience possible </a:t>
            </a:r>
            <a:r>
              <a:rPr lang="en-US" dirty="0" smtClean="0"/>
              <a:t>building apps for </a:t>
            </a:r>
            <a:r>
              <a:rPr lang="en-US" dirty="0" err="1" smtClean="0"/>
              <a:t>hololens</a:t>
            </a:r>
            <a:endParaRPr lang="en-US" dirty="0"/>
          </a:p>
        </p:txBody>
      </p:sp>
    </p:spTree>
    <p:extLst>
      <p:ext uri="{BB962C8B-B14F-4D97-AF65-F5344CB8AC3E}">
        <p14:creationId xmlns:p14="http://schemas.microsoft.com/office/powerpoint/2010/main" val="11602999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62" y="497840"/>
            <a:ext cx="10462458" cy="6583679"/>
          </a:xfrm>
        </p:spPr>
        <p:txBody>
          <a:bodyPr>
            <a:noAutofit/>
          </a:bodyPr>
          <a:lstStyle/>
          <a:p>
            <a:pPr algn="ctr"/>
            <a:r>
              <a:rPr lang="en-US" sz="3600" dirty="0" smtClean="0"/>
              <a:t>take a minute: what’s </a:t>
            </a:r>
            <a:r>
              <a:rPr lang="en-US" sz="3600" dirty="0" smtClean="0">
                <a:solidFill>
                  <a:srgbClr val="00B0F0"/>
                </a:solidFill>
              </a:rPr>
              <a:t>yours</a:t>
            </a:r>
            <a:r>
              <a:rPr lang="en-US" sz="3600" dirty="0" smtClean="0"/>
              <a:t>?</a:t>
            </a:r>
            <a:br>
              <a:rPr lang="en-US" sz="3600" dirty="0" smtClean="0"/>
            </a:br>
            <a:r>
              <a:rPr lang="en-US" sz="3600" dirty="0"/>
              <a:t/>
            </a:r>
            <a:br>
              <a:rPr lang="en-US" sz="3600" dirty="0"/>
            </a:br>
            <a:r>
              <a:rPr lang="en-US" sz="3600" dirty="0"/>
              <a:t>tell your own story</a:t>
            </a:r>
            <a:br>
              <a:rPr lang="en-US" sz="3600" dirty="0"/>
            </a:br>
            <a:r>
              <a:rPr lang="en-US" sz="3600" dirty="0"/>
              <a:t>connect with other similar</a:t>
            </a:r>
            <a:br>
              <a:rPr lang="en-US" sz="3600" dirty="0"/>
            </a:br>
            <a:r>
              <a:rPr lang="en-US" sz="3600" dirty="0"/>
              <a:t>immerse yourself in your expertise</a:t>
            </a:r>
            <a:br>
              <a:rPr lang="en-US" sz="3600" dirty="0"/>
            </a:br>
            <a:r>
              <a:rPr lang="en-US" sz="3600" b="1" dirty="0"/>
              <a:t>speak about it: </a:t>
            </a:r>
            <a:r>
              <a:rPr lang="en-US" sz="3600" dirty="0"/>
              <a:t>conferences, events, </a:t>
            </a:r>
            <a:r>
              <a:rPr lang="en-US" sz="3600" dirty="0" err="1"/>
              <a:t>skillshare</a:t>
            </a:r>
            <a:r>
              <a:rPr lang="en-US" sz="3600" dirty="0"/>
              <a:t>/</a:t>
            </a:r>
            <a:r>
              <a:rPr lang="en-US" sz="3600" dirty="0" err="1"/>
              <a:t>skillfeed</a:t>
            </a:r>
            <a:r>
              <a:rPr lang="en-US" sz="3600" dirty="0"/>
              <a:t>/</a:t>
            </a:r>
            <a:r>
              <a:rPr lang="en-US" sz="3600" dirty="0" err="1"/>
              <a:t>udemy</a:t>
            </a:r>
            <a:r>
              <a:rPr lang="en-US" sz="3600" dirty="0"/>
              <a:t/>
            </a:r>
            <a:br>
              <a:rPr lang="en-US" sz="3600" dirty="0"/>
            </a:br>
            <a:r>
              <a:rPr lang="en-US" sz="3600" b="1" dirty="0"/>
              <a:t>write about it: </a:t>
            </a:r>
            <a:r>
              <a:rPr lang="en-US" sz="3600" dirty="0"/>
              <a:t>articles, blogs, books</a:t>
            </a:r>
            <a:br>
              <a:rPr lang="en-US" sz="3600" dirty="0"/>
            </a:br>
            <a:r>
              <a:rPr lang="en-US" sz="3600" b="1" dirty="0"/>
              <a:t>join: </a:t>
            </a:r>
            <a:r>
              <a:rPr lang="en-US" sz="3600" dirty="0"/>
              <a:t>associations related to it</a:t>
            </a:r>
            <a:br>
              <a:rPr lang="en-US" sz="3600" dirty="0"/>
            </a:br>
            <a:r>
              <a:rPr lang="en-US" sz="3600" b="1" dirty="0"/>
              <a:t>curate: </a:t>
            </a:r>
            <a:r>
              <a:rPr lang="en-US" sz="3600" dirty="0"/>
              <a:t>best ideas around the issues</a:t>
            </a:r>
            <a:br>
              <a:rPr lang="en-US" sz="3600" dirty="0"/>
            </a:br>
            <a:r>
              <a:rPr lang="en-US" sz="3600" b="1" dirty="0"/>
              <a:t>amplify: </a:t>
            </a:r>
            <a:r>
              <a:rPr lang="en-US" sz="3600" dirty="0"/>
              <a:t>ideas of others </a:t>
            </a:r>
            <a:br>
              <a:rPr lang="en-US" sz="3600" dirty="0"/>
            </a:br>
            <a:r>
              <a:rPr lang="en-US" sz="3600" dirty="0"/>
              <a:t>gain </a:t>
            </a:r>
            <a:r>
              <a:rPr lang="en-US" sz="3600" dirty="0" smtClean="0"/>
              <a:t>followers</a:t>
            </a:r>
            <a:r>
              <a:rPr lang="en-US" sz="3200" dirty="0" smtClean="0"/>
              <a:t/>
            </a:r>
            <a:br>
              <a:rPr lang="en-US" sz="3200" dirty="0" smtClean="0"/>
            </a:br>
            <a:endParaRPr lang="en-US" sz="3200" dirty="0"/>
          </a:p>
        </p:txBody>
      </p:sp>
    </p:spTree>
    <p:extLst>
      <p:ext uri="{BB962C8B-B14F-4D97-AF65-F5344CB8AC3E}">
        <p14:creationId xmlns:p14="http://schemas.microsoft.com/office/powerpoint/2010/main" val="165945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530" y="5025897"/>
            <a:ext cx="10515600" cy="1325563"/>
          </a:xfrm>
        </p:spPr>
        <p:txBody>
          <a:bodyPr/>
          <a:lstStyle/>
          <a:p>
            <a:pPr algn="ctr"/>
            <a:r>
              <a:rPr lang="en-US" dirty="0" smtClean="0">
                <a:solidFill>
                  <a:srgbClr val="FFC000"/>
                </a:solidFill>
              </a:rPr>
              <a:t>professional presence </a:t>
            </a:r>
            <a:r>
              <a:rPr lang="en-US" dirty="0" smtClean="0"/>
              <a:t>= </a:t>
            </a:r>
            <a:br>
              <a:rPr lang="en-US" dirty="0" smtClean="0"/>
            </a:br>
            <a:r>
              <a:rPr lang="en-US" dirty="0" smtClean="0"/>
              <a:t>IRL + online</a:t>
            </a:r>
            <a:endParaRPr lang="en-US" dirty="0"/>
          </a:p>
        </p:txBody>
      </p:sp>
      <p:pic>
        <p:nvPicPr>
          <p:cNvPr id="3" name="Picture 2"/>
          <p:cNvPicPr>
            <a:picLocks noChangeAspect="1"/>
          </p:cNvPicPr>
          <p:nvPr/>
        </p:nvPicPr>
        <p:blipFill>
          <a:blip r:embed="rId2"/>
          <a:stretch>
            <a:fillRect/>
          </a:stretch>
        </p:blipFill>
        <p:spPr>
          <a:xfrm>
            <a:off x="493014" y="67627"/>
            <a:ext cx="11315700" cy="4619625"/>
          </a:xfrm>
          <a:prstGeom prst="rect">
            <a:avLst/>
          </a:prstGeom>
        </p:spPr>
      </p:pic>
    </p:spTree>
    <p:extLst>
      <p:ext uri="{BB962C8B-B14F-4D97-AF65-F5344CB8AC3E}">
        <p14:creationId xmlns:p14="http://schemas.microsoft.com/office/powerpoint/2010/main" val="1419069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3" y="665018"/>
            <a:ext cx="11591636" cy="5913767"/>
          </a:xfrm>
        </p:spPr>
        <p:txBody>
          <a:bodyPr>
            <a:normAutofit fontScale="90000"/>
          </a:bodyPr>
          <a:lstStyle/>
          <a:p>
            <a:pPr algn="ctr"/>
            <a:r>
              <a:rPr lang="en-US" dirty="0" smtClean="0"/>
              <a:t/>
            </a:r>
            <a:br>
              <a:rPr lang="en-US" dirty="0" smtClean="0"/>
            </a:br>
            <a:r>
              <a:rPr lang="en-US" sz="6000" dirty="0" smtClean="0"/>
              <a:t>in </a:t>
            </a:r>
            <a:r>
              <a:rPr lang="en-US" sz="6000" dirty="0" smtClean="0">
                <a:solidFill>
                  <a:srgbClr val="FFC000"/>
                </a:solidFill>
              </a:rPr>
              <a:t>real life</a:t>
            </a:r>
            <a:r>
              <a:rPr lang="en-US" sz="6000" dirty="0" smtClean="0"/>
              <a:t>: </a:t>
            </a:r>
            <a:r>
              <a:rPr lang="en-US" dirty="0" smtClean="0"/>
              <a:t/>
            </a:r>
            <a:br>
              <a:rPr lang="en-US" dirty="0" smtClean="0"/>
            </a:br>
            <a:r>
              <a:rPr lang="en-US" dirty="0"/>
              <a:t/>
            </a:r>
            <a:br>
              <a:rPr lang="en-US" dirty="0"/>
            </a:br>
            <a:r>
              <a:rPr lang="en-US" dirty="0" smtClean="0"/>
              <a:t>how </a:t>
            </a:r>
            <a:r>
              <a:rPr lang="en-US" dirty="0"/>
              <a:t>you dress (one step above)</a:t>
            </a:r>
            <a:br>
              <a:rPr lang="en-US" dirty="0"/>
            </a:br>
            <a:r>
              <a:rPr lang="en-US" dirty="0"/>
              <a:t>how you stand (hands at sides)</a:t>
            </a:r>
            <a:br>
              <a:rPr lang="en-US" dirty="0"/>
            </a:br>
            <a:r>
              <a:rPr lang="en-US" dirty="0"/>
              <a:t>how you introduce yourself (first + last name)</a:t>
            </a:r>
            <a:br>
              <a:rPr lang="en-US" dirty="0"/>
            </a:br>
            <a:r>
              <a:rPr lang="en-US" dirty="0"/>
              <a:t>how your shake hands (firmly)</a:t>
            </a:r>
            <a:br>
              <a:rPr lang="en-US" dirty="0"/>
            </a:br>
            <a:r>
              <a:rPr lang="en-US" dirty="0"/>
              <a:t>how you sit (elbows away from the body)</a:t>
            </a:r>
            <a:br>
              <a:rPr lang="en-US" dirty="0"/>
            </a:br>
            <a:r>
              <a:rPr lang="en-US" dirty="0"/>
              <a:t>how you make eye contact (consistent but not creepy)</a:t>
            </a:r>
            <a:br>
              <a:rPr lang="en-US" dirty="0"/>
            </a:br>
            <a:r>
              <a:rPr lang="en-US" dirty="0" smtClean="0"/>
              <a:t>how you sound (6-7 out of 10)</a:t>
            </a:r>
            <a:br>
              <a:rPr lang="en-US" dirty="0" smtClean="0"/>
            </a:br>
            <a:r>
              <a:rPr lang="en-US" dirty="0" smtClean="0"/>
              <a:t>how you think (</a:t>
            </a:r>
            <a:r>
              <a:rPr lang="en-US" dirty="0" smtClean="0">
                <a:solidFill>
                  <a:srgbClr val="00B0F0"/>
                </a:solidFill>
              </a:rPr>
              <a:t>BIG</a:t>
            </a:r>
            <a:r>
              <a:rPr lang="en-US" dirty="0" smtClean="0"/>
              <a:t> and </a:t>
            </a:r>
            <a:r>
              <a:rPr lang="en-US" dirty="0" smtClean="0">
                <a:solidFill>
                  <a:srgbClr val="00B0F0"/>
                </a:solidFill>
              </a:rPr>
              <a:t>positive</a:t>
            </a:r>
            <a:r>
              <a:rPr lang="en-US" dirty="0" smtClean="0"/>
              <a:t>)</a:t>
            </a: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1272467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5556</TotalTime>
  <Words>431</Words>
  <Application>Microsoft Macintosh PowerPoint</Application>
  <PresentationFormat>Custom</PresentationFormat>
  <Paragraphs>100</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good news: you decide what that is</vt:lpstr>
      <vt:lpstr>brand =  superpowers +  professional presence +  reputation +  relationships</vt:lpstr>
      <vt:lpstr>superpowers =  EQ superpower +  IQ superpower</vt:lpstr>
      <vt:lpstr>PowerPoint Presentation</vt:lpstr>
      <vt:lpstr>EQ superpower = inspiring people to do more than they imagined  IQ superpower = being a developer;  understanding old school industries like autos, fashion and publishing  put ‘em together = building a platform so developers in ALL industries have the most amazing experience possible building apps for hololens</vt:lpstr>
      <vt:lpstr>take a minute: what’s yours?  tell your own story connect with other similar immerse yourself in your expertise speak about it: conferences, events, skillshare/skillfeed/udemy write about it: articles, blogs, books join: associations related to it curate: best ideas around the issues amplify: ideas of others  gain followers </vt:lpstr>
      <vt:lpstr>professional presence =  IRL + online</vt:lpstr>
      <vt:lpstr> in real life:   how you dress (one step above) how you stand (hands at sides) how you introduce yourself (first + last name) how your shake hands (firmly) how you sit (elbows away from the body) how you make eye contact (consistent but not creepy) how you sound (6-7 out of 10) how you think (BIG and positive)   </vt:lpstr>
      <vt:lpstr>PowerPoint Presentation</vt:lpstr>
      <vt:lpstr>aim high(er)  bigger prizes have less competition all about the connections  </vt:lpstr>
      <vt:lpstr>   you MUST have a presence if you are not on social media somewhere, you do not exist  what is your platform? who do you engage with? what does your headshot look like? what do you share on each channel?  online:    </vt:lpstr>
      <vt:lpstr>your reputation =   the questions you ask +  the things you make/do +  how you do it </vt:lpstr>
      <vt:lpstr>attend every meeting you’re invited to put your phone down understand rituals and go along talk 1:1 with people ask the questions (why. who. what. how) track top issues volunteer to fill a gap send around articles about products bring all the enthusiasm  </vt:lpstr>
      <vt:lpstr>just do. don’t ask for permission rules are someone else’s opinion</vt:lpstr>
      <vt:lpstr>Sarah Ferraro</vt:lpstr>
      <vt:lpstr>Beth Crane</vt:lpstr>
      <vt:lpstr>imposter syndrome it’s a legit thing</vt:lpstr>
      <vt:lpstr>fake it till you make it?</vt:lpstr>
      <vt:lpstr>we are all replicas</vt:lpstr>
      <vt:lpstr>…so be a replica on purpose…of many people how did you learn to paint. play. sing identify role models who are not imposters find out what they did mimic their work. code. bugs. papers.  don’t avoid failure  </vt:lpstr>
      <vt:lpstr>your relationships =  irl + digital +  you are the average of the 5 people you interact with the most</vt:lpstr>
      <vt:lpstr>PowerPoint Presentation</vt:lpstr>
      <vt:lpstr>PowerPoint Presentation</vt:lpstr>
      <vt:lpstr>Hi Michael:   I’m the fashion designer in the front row who stalks you online     Thank you for a truly inspirational talk today. It’s rare after 10 years of being at MS to hear something completely new. I love the idea of drawing being used to unlock creativity and the mind working in a different way.  I love your charter of driving Microsoft to be a design focused company.  I think that if PepsiCo can do it, we can too! https://hbr.org/2015/09/how-indra-nooyi-turned-design-thinking-into-strategy   I have some ideas on how we can bring creativity to the forefront of everyone’s jobs on my team but I’d love your opinion. Do you mind if I set up 15 mins to talk to you about it?   Thank you again, Dona </vt:lpstr>
      <vt:lpstr>be memorable</vt:lpstr>
      <vt:lpstr>you will not stand out if you try to blend in</vt:lpstr>
      <vt:lpstr>PowerPoint Presentation</vt:lpstr>
      <vt:lpstr>PowerPoint Presentation</vt:lpstr>
      <vt:lpstr>tech = literacy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 Sarkar</dc:creator>
  <cp:lastModifiedBy>Amy Petrini</cp:lastModifiedBy>
  <cp:revision>41</cp:revision>
  <cp:lastPrinted>2015-10-22T21:01:09Z</cp:lastPrinted>
  <dcterms:created xsi:type="dcterms:W3CDTF">2015-09-06T15:43:15Z</dcterms:created>
  <dcterms:modified xsi:type="dcterms:W3CDTF">2015-10-22T21:03:07Z</dcterms:modified>
</cp:coreProperties>
</file>