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</p:sldIdLst>
  <p:sldSz cy="5143500" cx="9144000"/>
  <p:notesSz cx="6858000" cy="9144000"/>
  <p:embeddedFontLst>
    <p:embeddedFont>
      <p:font typeface="Roboto"/>
      <p:regular r:id="rId9"/>
      <p:bold r:id="rId10"/>
      <p:italic r:id="rId11"/>
      <p:boldItalic r:id="rId12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11" Type="http://schemas.openxmlformats.org/officeDocument/2006/relationships/font" Target="fonts/Roboto-italic.fntdata"/><Relationship Id="rId10" Type="http://schemas.openxmlformats.org/officeDocument/2006/relationships/font" Target="fonts/Roboto-bold.fntdata"/><Relationship Id="rId12" Type="http://schemas.openxmlformats.org/officeDocument/2006/relationships/font" Target="fonts/Roboto-boldItalic.fntdata"/><Relationship Id="rId9" Type="http://schemas.openxmlformats.org/officeDocument/2006/relationships/font" Target="fonts/Roboto-regular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g2ca778846b6_0_1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7" name="Google Shape;57;g2ca778846b6_0_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g2ca778846b6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2" name="Google Shape;62;g2ca778846b6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ctrTitle"/>
          </p:nvPr>
        </p:nvSpPr>
        <p:spPr>
          <a:xfrm>
            <a:off x="311708" y="8824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>
                <a:highlight>
                  <a:srgbClr val="FFFFFF"/>
                </a:highlight>
                <a:latin typeface="Roboto"/>
                <a:ea typeface="Roboto"/>
                <a:cs typeface="Roboto"/>
                <a:sym typeface="Roboto"/>
              </a:rPr>
              <a:t>World Cup 2022 </a:t>
            </a:r>
            <a:r>
              <a:rPr lang="en" sz="3000">
                <a:solidFill>
                  <a:srgbClr val="FF0000"/>
                </a:solidFill>
                <a:highlight>
                  <a:srgbClr val="FFFFFF"/>
                </a:highlight>
                <a:latin typeface="Roboto"/>
                <a:ea typeface="Roboto"/>
                <a:cs typeface="Roboto"/>
                <a:sym typeface="Roboto"/>
              </a:rPr>
              <a:t>StatsBomb </a:t>
            </a:r>
            <a:r>
              <a:rPr lang="en" sz="3000">
                <a:highlight>
                  <a:srgbClr val="FFFFFF"/>
                </a:highlight>
                <a:latin typeface="Roboto"/>
                <a:ea typeface="Roboto"/>
                <a:cs typeface="Roboto"/>
                <a:sym typeface="Roboto"/>
              </a:rPr>
              <a:t>Analytics Competition</a:t>
            </a:r>
            <a:endParaRPr sz="30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9" name="Google Shape;59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225551" y="2235663"/>
            <a:ext cx="4692876" cy="6721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1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Your Challenge</a:t>
            </a:r>
            <a:endParaRPr/>
          </a:p>
        </p:txBody>
      </p:sp>
      <p:sp>
        <p:nvSpPr>
          <p:cNvPr id="65" name="Google Shape;65;p15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25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Closed questions:</a:t>
            </a:r>
            <a:endParaRPr b="1" sz="1250">
              <a:solidFill>
                <a:schemeClr val="dk1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-304800" lvl="0" marL="457200" rtl="0" algn="l">
              <a:spcBef>
                <a:spcPts val="1200"/>
              </a:spcBef>
              <a:spcAft>
                <a:spcPts val="0"/>
              </a:spcAft>
              <a:buClr>
                <a:srgbClr val="0D0D0D"/>
              </a:buClr>
              <a:buSzPts val="1200"/>
              <a:buFont typeface="Roboto"/>
              <a:buAutoNum type="arabicPeriod"/>
            </a:pPr>
            <a:r>
              <a:rPr lang="en" sz="1200">
                <a:solidFill>
                  <a:srgbClr val="0D0D0D"/>
                </a:solidFill>
                <a:highlight>
                  <a:srgbClr val="FFFFFF"/>
                </a:highlight>
                <a:latin typeface="Roboto"/>
                <a:ea typeface="Roboto"/>
                <a:cs typeface="Roboto"/>
                <a:sym typeface="Roboto"/>
              </a:rPr>
              <a:t>Top players who completed cross passes. (1 point)</a:t>
            </a:r>
            <a:endParaRPr sz="1200">
              <a:solidFill>
                <a:srgbClr val="0D0D0D"/>
              </a:solidFill>
              <a:highlight>
                <a:srgbClr val="FFFFFF"/>
              </a:highlight>
              <a:latin typeface="Roboto"/>
              <a:ea typeface="Roboto"/>
              <a:cs typeface="Roboto"/>
              <a:sym typeface="Roboto"/>
            </a:endParaRPr>
          </a:p>
          <a:p>
            <a:pPr indent="-304800" lvl="0" marL="457200" rtl="0" algn="l">
              <a:spcBef>
                <a:spcPts val="0"/>
              </a:spcBef>
              <a:spcAft>
                <a:spcPts val="0"/>
              </a:spcAft>
              <a:buClr>
                <a:srgbClr val="0D0D0D"/>
              </a:buClr>
              <a:buSzPts val="1200"/>
              <a:buFont typeface="Roboto"/>
              <a:buAutoNum type="arabicPeriod"/>
            </a:pPr>
            <a:r>
              <a:rPr lang="en" sz="1200">
                <a:solidFill>
                  <a:srgbClr val="0D0D0D"/>
                </a:solidFill>
                <a:highlight>
                  <a:srgbClr val="FFFFFF"/>
                </a:highlight>
                <a:latin typeface="Roboto"/>
                <a:ea typeface="Roboto"/>
                <a:cs typeface="Roboto"/>
                <a:sym typeface="Roboto"/>
              </a:rPr>
              <a:t>Top Center forwards with most defensive actions (Clearance, Block, Duel and Interception). (1 point)</a:t>
            </a:r>
            <a:endParaRPr sz="1200">
              <a:solidFill>
                <a:srgbClr val="0D0D0D"/>
              </a:solidFill>
              <a:highlight>
                <a:srgbClr val="FFFFFF"/>
              </a:highlight>
              <a:latin typeface="Roboto"/>
              <a:ea typeface="Roboto"/>
              <a:cs typeface="Roboto"/>
              <a:sym typeface="Roboto"/>
            </a:endParaRPr>
          </a:p>
          <a:p>
            <a:pPr indent="-304800" lvl="0" marL="457200" rtl="0" algn="l">
              <a:spcBef>
                <a:spcPts val="0"/>
              </a:spcBef>
              <a:spcAft>
                <a:spcPts val="0"/>
              </a:spcAft>
              <a:buClr>
                <a:srgbClr val="0D0D0D"/>
              </a:buClr>
              <a:buSzPts val="1200"/>
              <a:buFont typeface="Roboto"/>
              <a:buAutoNum type="arabicPeriod"/>
            </a:pPr>
            <a:r>
              <a:rPr lang="en" sz="1200">
                <a:solidFill>
                  <a:srgbClr val="0D0D0D"/>
                </a:solidFill>
                <a:highlight>
                  <a:srgbClr val="FFFFFF"/>
                </a:highlight>
                <a:latin typeface="Roboto"/>
                <a:ea typeface="Roboto"/>
                <a:cs typeface="Roboto"/>
                <a:sym typeface="Roboto"/>
              </a:rPr>
              <a:t>Center backs who completed dribbles. (1 point)</a:t>
            </a:r>
            <a:endParaRPr sz="1200">
              <a:solidFill>
                <a:srgbClr val="0D0D0D"/>
              </a:solidFill>
              <a:highlight>
                <a:srgbClr val="FFFFFF"/>
              </a:highlight>
              <a:latin typeface="Roboto"/>
              <a:ea typeface="Roboto"/>
              <a:cs typeface="Roboto"/>
              <a:sym typeface="Roboto"/>
            </a:endParaRPr>
          </a:p>
          <a:p>
            <a:pPr indent="-304800" lvl="0" marL="457200" rtl="0" algn="l">
              <a:spcBef>
                <a:spcPts val="0"/>
              </a:spcBef>
              <a:spcAft>
                <a:spcPts val="0"/>
              </a:spcAft>
              <a:buClr>
                <a:srgbClr val="0D0D0D"/>
              </a:buClr>
              <a:buSzPts val="1200"/>
              <a:buFont typeface="Roboto"/>
              <a:buAutoNum type="arabicPeriod"/>
            </a:pPr>
            <a:r>
              <a:rPr lang="en" sz="1200">
                <a:solidFill>
                  <a:srgbClr val="0D0D0D"/>
                </a:solidFill>
                <a:highlight>
                  <a:srgbClr val="FFFFFF"/>
                </a:highlight>
                <a:latin typeface="Roboto"/>
                <a:ea typeface="Roboto"/>
                <a:cs typeface="Roboto"/>
                <a:sym typeface="Roboto"/>
              </a:rPr>
              <a:t>Top teams for average of total xG/match. (1 point)</a:t>
            </a:r>
            <a:endParaRPr sz="1200">
              <a:solidFill>
                <a:srgbClr val="0D0D0D"/>
              </a:solidFill>
              <a:highlight>
                <a:srgbClr val="FFFFFF"/>
              </a:highlight>
              <a:latin typeface="Roboto"/>
              <a:ea typeface="Roboto"/>
              <a:cs typeface="Roboto"/>
              <a:sym typeface="Roboto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050">
              <a:solidFill>
                <a:schemeClr val="dk1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25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An open</a:t>
            </a:r>
            <a:r>
              <a:rPr b="1" lang="en" sz="125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 question:</a:t>
            </a:r>
            <a:endParaRPr sz="1200">
              <a:solidFill>
                <a:schemeClr val="dk1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-304800" lvl="0" marL="457200" rtl="0" algn="l">
              <a:spcBef>
                <a:spcPts val="1200"/>
              </a:spcBef>
              <a:spcAft>
                <a:spcPts val="0"/>
              </a:spcAft>
              <a:buSzPts val="1200"/>
              <a:buFont typeface="Roboto"/>
              <a:buChar char="●"/>
            </a:pPr>
            <a:r>
              <a:rPr lang="en" sz="12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Top players to pass with the weak foot. </a:t>
            </a:r>
            <a:r>
              <a:rPr lang="en" sz="1200">
                <a:solidFill>
                  <a:srgbClr val="0D0D0D"/>
                </a:solidFill>
                <a:highlight>
                  <a:schemeClr val="lt1"/>
                </a:highlight>
                <a:latin typeface="Roboto"/>
                <a:ea typeface="Roboto"/>
                <a:cs typeface="Roboto"/>
                <a:sym typeface="Roboto"/>
              </a:rPr>
              <a:t>(5 points)</a:t>
            </a:r>
            <a:endParaRPr sz="1200">
              <a:solidFill>
                <a:schemeClr val="dk1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